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95" r:id="rId2"/>
    <p:sldId id="297" r:id="rId3"/>
    <p:sldId id="298" r:id="rId4"/>
    <p:sldId id="301" r:id="rId5"/>
    <p:sldId id="299" r:id="rId6"/>
    <p:sldId id="300" r:id="rId7"/>
    <p:sldId id="302" r:id="rId8"/>
    <p:sldId id="303" r:id="rId9"/>
    <p:sldId id="304" r:id="rId10"/>
    <p:sldId id="305" r:id="rId11"/>
    <p:sldId id="306" r:id="rId12"/>
    <p:sldId id="307" r:id="rId13"/>
    <p:sldId id="308" r:id="rId14"/>
    <p:sldId id="309" r:id="rId15"/>
    <p:sldId id="310" r:id="rId16"/>
    <p:sldId id="311" r:id="rId17"/>
    <p:sldId id="312" r:id="rId18"/>
    <p:sldId id="314" r:id="rId19"/>
    <p:sldId id="313" r:id="rId20"/>
    <p:sldId id="315" r:id="rId21"/>
    <p:sldId id="316" r:id="rId22"/>
    <p:sldId id="317" r:id="rId23"/>
    <p:sldId id="345" r:id="rId24"/>
    <p:sldId id="346" r:id="rId25"/>
    <p:sldId id="347" r:id="rId26"/>
    <p:sldId id="348" r:id="rId27"/>
    <p:sldId id="318" r:id="rId28"/>
    <p:sldId id="319" r:id="rId29"/>
    <p:sldId id="320" r:id="rId30"/>
    <p:sldId id="321" r:id="rId31"/>
    <p:sldId id="257" r:id="rId32"/>
    <p:sldId id="258" r:id="rId33"/>
    <p:sldId id="259" r:id="rId34"/>
    <p:sldId id="261" r:id="rId35"/>
    <p:sldId id="262" r:id="rId36"/>
    <p:sldId id="263" r:id="rId37"/>
    <p:sldId id="264" r:id="rId38"/>
    <p:sldId id="260" r:id="rId39"/>
    <p:sldId id="265" r:id="rId40"/>
    <p:sldId id="266" r:id="rId41"/>
    <p:sldId id="267" r:id="rId42"/>
    <p:sldId id="268" r:id="rId43"/>
    <p:sldId id="269" r:id="rId44"/>
    <p:sldId id="270" r:id="rId45"/>
    <p:sldId id="271"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4.PNG>
</file>

<file path=ppt/media/image17.PNG>
</file>

<file path=ppt/media/image19.png>
</file>

<file path=ppt/media/image21.png>
</file>

<file path=ppt/media/image22.png>
</file>

<file path=ppt/media/image31.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46BCB-D33E-48DF-A5F6-D24340F53B09}" type="datetimeFigureOut">
              <a:rPr lang="en-US" smtClean="0"/>
              <a:t>12/22/2022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14220-B4BB-4278-BCE3-97CD09324007}" type="slidenum">
              <a:rPr lang="en-US" smtClean="0"/>
              <a:t>‹#›</a:t>
            </a:fld>
            <a:endParaRPr lang="en-US"/>
          </a:p>
        </p:txBody>
      </p:sp>
    </p:spTree>
    <p:extLst>
      <p:ext uri="{BB962C8B-B14F-4D97-AF65-F5344CB8AC3E}">
        <p14:creationId xmlns:p14="http://schemas.microsoft.com/office/powerpoint/2010/main" val="1586891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Arial" panose="020B0604020202020204" pitchFamily="34" charset="0"/>
              </a:rPr>
              <a:t>It is a methodology/ an approach for systematically organizing the best ways to develop systems efficiently. It includes, for example, descriptions of work to be performed at each stage of the development process and drafted documents. </a:t>
            </a:r>
          </a:p>
          <a:p>
            <a:r>
              <a:rPr lang="en-US" b="0" i="0" dirty="0">
                <a:solidFill>
                  <a:srgbClr val="333333"/>
                </a:solidFill>
                <a:effectLst/>
                <a:latin typeface="Arial" panose="020B0604020202020204" pitchFamily="34" charset="0"/>
              </a:rPr>
              <a:t>Multiple methodologies—which differ according to viewpoint—are available. In terms of the development process, some example methodologies are "water-fall development," “Parallel development," and "agile-software development." And in terms of the design approach, some example methodologies are the process-oriented approach (POA), the data-oriented approach (DOA), the object-oriented approach (OOA)</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a:t>
            </a:fld>
            <a:endParaRPr lang="en-US"/>
          </a:p>
        </p:txBody>
      </p:sp>
    </p:spTree>
    <p:extLst>
      <p:ext uri="{BB962C8B-B14F-4D97-AF65-F5344CB8AC3E}">
        <p14:creationId xmlns:p14="http://schemas.microsoft.com/office/powerpoint/2010/main" val="20865771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27</a:t>
            </a:fld>
            <a:endParaRPr lang="en-US"/>
          </a:p>
        </p:txBody>
      </p:sp>
    </p:spTree>
    <p:extLst>
      <p:ext uri="{BB962C8B-B14F-4D97-AF65-F5344CB8AC3E}">
        <p14:creationId xmlns:p14="http://schemas.microsoft.com/office/powerpoint/2010/main" val="4284968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u="none" strike="noStrike" baseline="0" dirty="0">
                <a:latin typeface="Times New Roman" panose="02020603050405020304" pitchFamily="18" charset="0"/>
              </a:rPr>
              <a:t>First, the developers</a:t>
            </a:r>
          </a:p>
          <a:p>
            <a:pPr algn="l"/>
            <a:r>
              <a:rPr lang="en-US" sz="1200" b="0" i="0" u="none" strike="noStrike" baseline="0" dirty="0">
                <a:latin typeface="Times New Roman" panose="02020603050405020304" pitchFamily="18" charset="0"/>
              </a:rPr>
              <a:t>must provide rapid feedback to the end users on a continuous basis. Second, XP</a:t>
            </a:r>
          </a:p>
          <a:p>
            <a:pPr algn="l"/>
            <a:r>
              <a:rPr lang="en-US" sz="1200" b="0" i="0" u="none" strike="noStrike" baseline="0" dirty="0">
                <a:latin typeface="Times New Roman" panose="02020603050405020304" pitchFamily="18" charset="0"/>
              </a:rPr>
              <a:t>requires developers to follow the KISS (Keep It Simple, Stupid) principle. Third,</a:t>
            </a:r>
          </a:p>
          <a:p>
            <a:pPr algn="l"/>
            <a:r>
              <a:rPr lang="en-US" sz="1200" b="0" i="0" u="none" strike="noStrike" baseline="0" dirty="0">
                <a:latin typeface="Times New Roman" panose="02020603050405020304" pitchFamily="18" charset="0"/>
              </a:rPr>
              <a:t>developers must make incremental changes to grow the system and they must embrace change, not merely accept it. Fourth, developers must have a </a:t>
            </a:r>
            <a:r>
              <a:rPr lang="en-US" sz="1200" b="0" i="0" u="none" strike="noStrike" baseline="0" dirty="0" err="1">
                <a:latin typeface="Times New Roman" panose="02020603050405020304" pitchFamily="18" charset="0"/>
              </a:rPr>
              <a:t>qualityfirst</a:t>
            </a:r>
            <a:endParaRPr lang="en-US" sz="1200" b="0" i="0" u="none" strike="noStrike" baseline="0" dirty="0">
              <a:latin typeface="Times New Roman" panose="02020603050405020304" pitchFamily="18" charset="0"/>
            </a:endParaRPr>
          </a:p>
          <a:p>
            <a:pPr algn="l"/>
            <a:r>
              <a:rPr lang="en-US" sz="1200" b="0" i="0" u="none" strike="noStrike" baseline="0" dirty="0">
                <a:latin typeface="Times New Roman" panose="02020603050405020304" pitchFamily="18" charset="0"/>
              </a:rPr>
              <a:t>mentality.</a:t>
            </a:r>
            <a:endParaRPr lang="en-US" dirty="0"/>
          </a:p>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28</a:t>
            </a:fld>
            <a:endParaRPr lang="en-US"/>
          </a:p>
        </p:txBody>
      </p:sp>
    </p:spTree>
    <p:extLst>
      <p:ext uri="{BB962C8B-B14F-4D97-AF65-F5344CB8AC3E}">
        <p14:creationId xmlns:p14="http://schemas.microsoft.com/office/powerpoint/2010/main" val="2555917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31</a:t>
            </a:fld>
            <a:endParaRPr lang="en-US"/>
          </a:p>
        </p:txBody>
      </p:sp>
    </p:spTree>
    <p:extLst>
      <p:ext uri="{BB962C8B-B14F-4D97-AF65-F5344CB8AC3E}">
        <p14:creationId xmlns:p14="http://schemas.microsoft.com/office/powerpoint/2010/main" val="1329919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Many of the RAD methodologies require the use of new tools and techniques</a:t>
            </a:r>
          </a:p>
          <a:p>
            <a:pPr algn="l"/>
            <a:r>
              <a:rPr lang="en-US" sz="1800" b="0" i="0" u="none" strike="noStrike" baseline="0" dirty="0">
                <a:latin typeface="Times New Roman" panose="02020603050405020304" pitchFamily="18" charset="0"/>
              </a:rPr>
              <a:t>that have a significant learning curve. Often these tools and techniques</a:t>
            </a:r>
          </a:p>
          <a:p>
            <a:pPr algn="l"/>
            <a:r>
              <a:rPr lang="en-US" sz="1800" b="0" i="0" u="none" strike="noStrike" baseline="0" dirty="0">
                <a:latin typeface="Times New Roman" panose="02020603050405020304" pitchFamily="18" charset="0"/>
              </a:rPr>
              <a:t>increase the complexity of the project and require extra time for learning. Once they</a:t>
            </a:r>
          </a:p>
          <a:p>
            <a:pPr algn="l"/>
            <a:r>
              <a:rPr lang="en-US" sz="1800" b="0" i="0" u="none" strike="noStrike" baseline="0" dirty="0">
                <a:latin typeface="Times New Roman" panose="02020603050405020304" pitchFamily="18" charset="0"/>
              </a:rPr>
              <a:t>are adopted and the team becomes experienced, the tools and techniques can significantly</a:t>
            </a:r>
          </a:p>
          <a:p>
            <a:pPr algn="l"/>
            <a:r>
              <a:rPr lang="en-US" sz="1800" b="0" i="0" u="none" strike="noStrike" baseline="0" dirty="0">
                <a:latin typeface="Times New Roman" panose="02020603050405020304" pitchFamily="18" charset="0"/>
              </a:rPr>
              <a:t>increase the speed in which the methodology can deliver a final system.</a:t>
            </a:r>
          </a:p>
          <a:p>
            <a:pPr algn="l"/>
            <a:r>
              <a:rPr lang="en-US" sz="1800" b="0" i="0" u="none" strike="noStrike" baseline="0" dirty="0">
                <a:latin typeface="Times New Roman" panose="02020603050405020304" pitchFamily="18" charset="0"/>
              </a:rPr>
              <a:t>Users normally need to interact with technology</a:t>
            </a:r>
          </a:p>
          <a:p>
            <a:pPr algn="l"/>
            <a:r>
              <a:rPr lang="en-US" sz="1800" b="0" i="0" u="none" strike="noStrike" baseline="0" dirty="0">
                <a:latin typeface="Times New Roman" panose="02020603050405020304" pitchFamily="18" charset="0"/>
              </a:rPr>
              <a:t>to really understand what the new system can do and how to best apply it</a:t>
            </a:r>
          </a:p>
          <a:p>
            <a:pPr algn="l"/>
            <a:r>
              <a:rPr lang="en-US" sz="1800" b="0" i="0" u="none" strike="noStrike" baseline="0" dirty="0">
                <a:latin typeface="Times New Roman" panose="02020603050405020304" pitchFamily="18" charset="0"/>
              </a:rPr>
              <a:t>to their needs.</a:t>
            </a:r>
          </a:p>
          <a:p>
            <a:pPr algn="l"/>
            <a:r>
              <a:rPr lang="en-US" sz="1800" b="0" i="0" u="none" strike="noStrike" baseline="0" dirty="0">
                <a:latin typeface="Times New Roman" panose="02020603050405020304" pitchFamily="18" charset="0"/>
              </a:rPr>
              <a:t>The RAD methodologies of prototyping and throwaway prototyping</a:t>
            </a:r>
          </a:p>
          <a:p>
            <a:pPr algn="l"/>
            <a:r>
              <a:rPr lang="en-US" sz="1800" b="0" i="0" u="none" strike="noStrike" baseline="0" dirty="0">
                <a:latin typeface="Times New Roman" panose="02020603050405020304" pitchFamily="18" charset="0"/>
              </a:rPr>
              <a:t>are usually more appropriate when user requirements are unclear because they provide prototypes for users to interact with early in the SDLC. Agile development</a:t>
            </a:r>
          </a:p>
          <a:p>
            <a:pPr algn="l"/>
            <a:r>
              <a:rPr lang="en-US" sz="1800" b="0" i="0" u="none" strike="noStrike" baseline="0" dirty="0">
                <a:latin typeface="Times New Roman" panose="02020603050405020304" pitchFamily="18" charset="0"/>
              </a:rPr>
              <a:t>may also be appropriate if on-site user input is available.</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32</a:t>
            </a:fld>
            <a:endParaRPr lang="en-US"/>
          </a:p>
        </p:txBody>
      </p:sp>
    </p:spTree>
    <p:extLst>
      <p:ext uri="{BB962C8B-B14F-4D97-AF65-F5344CB8AC3E}">
        <p14:creationId xmlns:p14="http://schemas.microsoft.com/office/powerpoint/2010/main" val="19496795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When the system will use new technology with</a:t>
            </a:r>
          </a:p>
          <a:p>
            <a:pPr algn="l"/>
            <a:r>
              <a:rPr lang="en-US" sz="1800" b="0" i="0" u="none" strike="noStrike" baseline="0" dirty="0">
                <a:latin typeface="Times New Roman" panose="02020603050405020304" pitchFamily="18" charset="0"/>
              </a:rPr>
              <a:t>which the analysts and programmers are not familiar (e.g., the first Web development</a:t>
            </a:r>
          </a:p>
          <a:p>
            <a:pPr algn="l"/>
            <a:r>
              <a:rPr lang="en-US" sz="1800" b="0" i="0" u="none" strike="noStrike" baseline="0" dirty="0">
                <a:latin typeface="Times New Roman" panose="02020603050405020304" pitchFamily="18" charset="0"/>
              </a:rPr>
              <a:t>project with Java), applying the new technology early in the methodology</a:t>
            </a:r>
          </a:p>
          <a:p>
            <a:pPr algn="l"/>
            <a:r>
              <a:rPr lang="en-US" sz="1800" b="0" i="0" u="none" strike="noStrike" baseline="0" dirty="0">
                <a:latin typeface="Times New Roman" panose="02020603050405020304" pitchFamily="18" charset="0"/>
              </a:rPr>
              <a:t>will improve the chance of success. If the system is designed without some familiarity</a:t>
            </a:r>
          </a:p>
          <a:p>
            <a:pPr algn="l"/>
            <a:r>
              <a:rPr lang="en-US" sz="1800" b="0" i="0" u="none" strike="noStrike" baseline="0" dirty="0">
                <a:latin typeface="Times New Roman" panose="02020603050405020304" pitchFamily="18" charset="0"/>
              </a:rPr>
              <a:t>with the base technology, risks increase because the tools may not be capable</a:t>
            </a:r>
          </a:p>
          <a:p>
            <a:pPr algn="l"/>
            <a:r>
              <a:rPr lang="en-US" sz="1800" b="0" i="0" u="none" strike="noStrike" baseline="0" dirty="0">
                <a:latin typeface="Times New Roman" panose="02020603050405020304" pitchFamily="18" charset="0"/>
              </a:rPr>
              <a:t>of doing what is needed. Throwaway prototyping-based methodologies are</a:t>
            </a:r>
          </a:p>
          <a:p>
            <a:pPr algn="l"/>
            <a:r>
              <a:rPr lang="en-US" sz="1800" b="0" i="0" u="none" strike="noStrike" baseline="0" dirty="0">
                <a:latin typeface="Times New Roman" panose="02020603050405020304" pitchFamily="18" charset="0"/>
              </a:rPr>
              <a:t>particularly appropriate for a lack of familiarity with technology because they</a:t>
            </a:r>
          </a:p>
          <a:p>
            <a:pPr algn="l"/>
            <a:r>
              <a:rPr lang="en-US" sz="1800" b="0" i="0" u="none" strike="noStrike" baseline="0" dirty="0">
                <a:latin typeface="Times New Roman" panose="02020603050405020304" pitchFamily="18" charset="0"/>
              </a:rPr>
              <a:t>explicitly encourage the developers to create design prototypes for areas with</a:t>
            </a:r>
          </a:p>
          <a:p>
            <a:pPr algn="l"/>
            <a:r>
              <a:rPr lang="en-US" sz="1800" b="0" i="0" u="none" strike="noStrike" baseline="0" dirty="0">
                <a:latin typeface="Times New Roman" panose="02020603050405020304" pitchFamily="18" charset="0"/>
              </a:rPr>
              <a:t>high risks. Phased development-based methodologies are good as well because</a:t>
            </a:r>
          </a:p>
          <a:p>
            <a:pPr algn="l"/>
            <a:r>
              <a:rPr lang="en-US" sz="1800" b="0" i="0" u="none" strike="noStrike" baseline="0" dirty="0">
                <a:latin typeface="Times New Roman" panose="02020603050405020304" pitchFamily="18" charset="0"/>
              </a:rPr>
              <a:t>they create opportunities to investigate the technology in some depth before the</a:t>
            </a:r>
          </a:p>
          <a:p>
            <a:pPr algn="l"/>
            <a:r>
              <a:rPr lang="en-US" sz="1800" b="0" i="0" u="none" strike="noStrike" baseline="0" dirty="0">
                <a:latin typeface="Times New Roman" panose="02020603050405020304" pitchFamily="18" charset="0"/>
              </a:rPr>
              <a:t>design is complete. While one might think prototyping-based methodologies</a:t>
            </a:r>
          </a:p>
          <a:p>
            <a:pPr algn="l"/>
            <a:r>
              <a:rPr lang="en-US" sz="1800" b="0" i="0" u="none" strike="noStrike" baseline="0" dirty="0">
                <a:latin typeface="Times New Roman" panose="02020603050405020304" pitchFamily="18" charset="0"/>
              </a:rPr>
              <a:t>would also be appropriate, they are much less so, because the early prototypes</a:t>
            </a:r>
          </a:p>
          <a:p>
            <a:pPr algn="l"/>
            <a:r>
              <a:rPr lang="en-US" sz="1800" b="0" i="0" u="none" strike="noStrike" baseline="0" dirty="0">
                <a:latin typeface="Times New Roman" panose="02020603050405020304" pitchFamily="18" charset="0"/>
              </a:rPr>
              <a:t>that are built usually only scratch the surface of the new technology. Usually, it is</a:t>
            </a:r>
          </a:p>
          <a:p>
            <a:pPr algn="l"/>
            <a:r>
              <a:rPr lang="en-US" sz="1800" b="0" i="0" u="none" strike="noStrike" baseline="0" dirty="0">
                <a:latin typeface="Times New Roman" panose="02020603050405020304" pitchFamily="18" charset="0"/>
              </a:rPr>
              <a:t>only after several prototypes and several months that the developers discover</a:t>
            </a:r>
          </a:p>
          <a:p>
            <a:pPr algn="l"/>
            <a:r>
              <a:rPr lang="en-US" sz="1800" b="0" i="0" u="none" strike="noStrike" baseline="0" dirty="0">
                <a:latin typeface="Times New Roman" panose="02020603050405020304" pitchFamily="18" charset="0"/>
              </a:rPr>
              <a:t>weaknesses or problems in the new technology.</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33</a:t>
            </a:fld>
            <a:endParaRPr lang="en-US"/>
          </a:p>
        </p:txBody>
      </p:sp>
    </p:spTree>
    <p:extLst>
      <p:ext uri="{BB962C8B-B14F-4D97-AF65-F5344CB8AC3E}">
        <p14:creationId xmlns:p14="http://schemas.microsoft.com/office/powerpoint/2010/main" val="19498455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throwaway prototyping-based methodologies have a relatively thorough</a:t>
            </a:r>
          </a:p>
          <a:p>
            <a:pPr algn="l"/>
            <a:r>
              <a:rPr lang="en-US" sz="1800" b="0" i="0" u="none" strike="noStrike" baseline="0" dirty="0">
                <a:latin typeface="Times New Roman" panose="02020603050405020304" pitchFamily="18" charset="0"/>
              </a:rPr>
              <a:t>analysis phase that is used to gather information and to develop ideas for the system</a:t>
            </a:r>
          </a:p>
          <a:p>
            <a:pPr algn="l"/>
            <a:r>
              <a:rPr lang="en-US" sz="1800" b="0" i="0" u="none" strike="noStrike" baseline="0" dirty="0">
                <a:latin typeface="Times New Roman" panose="02020603050405020304" pitchFamily="18" charset="0"/>
              </a:rPr>
              <a:t>concept. Many of the features suggested by the users may not be well understood,</a:t>
            </a:r>
          </a:p>
          <a:p>
            <a:pPr algn="l"/>
            <a:r>
              <a:rPr lang="en-US" sz="1800" b="0" i="0" u="none" strike="noStrike" baseline="0" dirty="0">
                <a:latin typeface="Times New Roman" panose="02020603050405020304" pitchFamily="18" charset="0"/>
              </a:rPr>
              <a:t>however, and there may be challenging technical issues to be solved.</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34</a:t>
            </a:fld>
            <a:endParaRPr lang="en-US"/>
          </a:p>
        </p:txBody>
      </p:sp>
    </p:spTree>
    <p:extLst>
      <p:ext uri="{BB962C8B-B14F-4D97-AF65-F5344CB8AC3E}">
        <p14:creationId xmlns:p14="http://schemas.microsoft.com/office/powerpoint/2010/main" val="380987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After all, who wants an unreliable system? However, reliability is</a:t>
            </a:r>
          </a:p>
          <a:p>
            <a:pPr algn="l"/>
            <a:r>
              <a:rPr lang="en-US" sz="1800" b="0" i="0" u="none" strike="noStrike" baseline="0" dirty="0">
                <a:latin typeface="Times New Roman" panose="02020603050405020304" pitchFamily="18" charset="0"/>
              </a:rPr>
              <a:t>just one factor among several</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35</a:t>
            </a:fld>
            <a:endParaRPr lang="en-US"/>
          </a:p>
        </p:txBody>
      </p:sp>
    </p:spTree>
    <p:extLst>
      <p:ext uri="{BB962C8B-B14F-4D97-AF65-F5344CB8AC3E}">
        <p14:creationId xmlns:p14="http://schemas.microsoft.com/office/powerpoint/2010/main" val="2028444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If the project schedule starts to slip, it can be readjusted by removing</a:t>
            </a:r>
          </a:p>
          <a:p>
            <a:pPr algn="l"/>
            <a:r>
              <a:rPr lang="en-US" sz="1800" b="0" i="0" u="none" strike="noStrike" baseline="0" dirty="0">
                <a:latin typeface="Times New Roman" panose="02020603050405020304" pitchFamily="18" charset="0"/>
              </a:rPr>
              <a:t>functionality from the version or prototype under development. </a:t>
            </a:r>
            <a:r>
              <a:rPr lang="en-US" sz="1800" b="0" i="0" u="none" strike="noStrike" baseline="0" dirty="0" err="1">
                <a:latin typeface="Times New Roman" panose="02020603050405020304" pitchFamily="18" charset="0"/>
              </a:rPr>
              <a:t>Waterfallbased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methodologies are the worst choice when time is at a premium because</a:t>
            </a:r>
          </a:p>
          <a:p>
            <a:pPr algn="l"/>
            <a:r>
              <a:rPr lang="en-US" sz="1800" b="0" i="0" u="none" strike="noStrike" baseline="0" dirty="0">
                <a:latin typeface="Times New Roman" panose="02020603050405020304" pitchFamily="18" charset="0"/>
              </a:rPr>
              <a:t>they do not allow for easy schedule changes</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37</a:t>
            </a:fld>
            <a:endParaRPr lang="en-US"/>
          </a:p>
        </p:txBody>
      </p:sp>
    </p:spTree>
    <p:extLst>
      <p:ext uri="{BB962C8B-B14F-4D97-AF65-F5344CB8AC3E}">
        <p14:creationId xmlns:p14="http://schemas.microsoft.com/office/powerpoint/2010/main" val="985861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Project members are </a:t>
            </a:r>
            <a:r>
              <a:rPr lang="en-US" sz="1800" b="0" i="1" u="none" strike="noStrike" baseline="0" dirty="0">
                <a:latin typeface="Times New Roman" panose="02020603050405020304" pitchFamily="18" charset="0"/>
              </a:rPr>
              <a:t>change agents </a:t>
            </a:r>
            <a:r>
              <a:rPr lang="en-US" sz="1800" b="0" i="0" u="none" strike="noStrike" baseline="0" dirty="0">
                <a:latin typeface="Times New Roman" panose="02020603050405020304" pitchFamily="18" charset="0"/>
              </a:rPr>
              <a:t>who</a:t>
            </a:r>
          </a:p>
          <a:p>
            <a:pPr algn="l"/>
            <a:r>
              <a:rPr lang="en-US" sz="1800" b="0" i="0" u="none" strike="noStrike" baseline="0" dirty="0">
                <a:latin typeface="Times New Roman" panose="02020603050405020304" pitchFamily="18" charset="0"/>
              </a:rPr>
              <a:t>identify ways to improve an organization, build an information system to support</a:t>
            </a:r>
          </a:p>
          <a:p>
            <a:pPr algn="l"/>
            <a:r>
              <a:rPr lang="en-US" sz="1800" b="0" i="0" u="none" strike="noStrike" baseline="0" dirty="0">
                <a:latin typeface="Times New Roman" panose="02020603050405020304" pitchFamily="18" charset="0"/>
              </a:rPr>
              <a:t>them, and train and motivate others to use the system. Leading a successful organizational</a:t>
            </a:r>
          </a:p>
          <a:p>
            <a:pPr algn="l"/>
            <a:r>
              <a:rPr lang="en-US" sz="1800" b="0" i="0" u="none" strike="noStrike" baseline="0" dirty="0">
                <a:latin typeface="Times New Roman" panose="02020603050405020304" pitchFamily="18" charset="0"/>
              </a:rPr>
              <a:t>change effort is one of the most difficult jobs that someone can do. Understanding</a:t>
            </a:r>
          </a:p>
          <a:p>
            <a:pPr algn="l"/>
            <a:r>
              <a:rPr lang="en-US" sz="1800" b="0" i="0" u="none" strike="noStrike" baseline="0" dirty="0">
                <a:latin typeface="Times New Roman" panose="02020603050405020304" pitchFamily="18" charset="0"/>
              </a:rPr>
              <a:t>what to change, how to change it, and convincing others of the need for</a:t>
            </a:r>
          </a:p>
          <a:p>
            <a:pPr algn="l"/>
            <a:r>
              <a:rPr lang="en-US" sz="1800" b="0" i="0" u="none" strike="noStrike" baseline="0" dirty="0">
                <a:latin typeface="Times New Roman" panose="02020603050405020304" pitchFamily="18" charset="0"/>
              </a:rPr>
              <a:t>change requires a wide range of skills</a:t>
            </a:r>
          </a:p>
          <a:p>
            <a:pPr algn="l"/>
            <a:r>
              <a:rPr lang="en-US" sz="1800" b="0" i="0" u="none" strike="noStrike" baseline="0" dirty="0">
                <a:latin typeface="Times New Roman" panose="02020603050405020304" pitchFamily="18" charset="0"/>
              </a:rPr>
              <a:t>Analysts must have the technical skills to understand the organization’s existing</a:t>
            </a:r>
          </a:p>
          <a:p>
            <a:pPr algn="l"/>
            <a:r>
              <a:rPr lang="en-US" sz="1800" b="0" i="0" u="none" strike="noStrike" baseline="0" dirty="0">
                <a:latin typeface="Times New Roman" panose="02020603050405020304" pitchFamily="18" charset="0"/>
              </a:rPr>
              <a:t>technical environment, the new system’s technology foundation, and the way in</a:t>
            </a:r>
          </a:p>
          <a:p>
            <a:pPr algn="l"/>
            <a:r>
              <a:rPr lang="en-US" sz="1800" b="0" i="0" u="none" strike="noStrike" baseline="0" dirty="0">
                <a:latin typeface="Times New Roman" panose="02020603050405020304" pitchFamily="18" charset="0"/>
              </a:rPr>
              <a:t>which both can be fit into an integrated technical solution. Business skills are</a:t>
            </a:r>
          </a:p>
          <a:p>
            <a:pPr algn="l"/>
            <a:r>
              <a:rPr lang="en-US" sz="1800" b="0" i="0" u="none" strike="noStrike" baseline="0" dirty="0">
                <a:latin typeface="Times New Roman" panose="02020603050405020304" pitchFamily="18" charset="0"/>
              </a:rPr>
              <a:t>required to understand how IT can be applied to business situations and to ensure</a:t>
            </a:r>
          </a:p>
          <a:p>
            <a:pPr algn="l"/>
            <a:r>
              <a:rPr lang="en-US" sz="1800" b="0" i="0" u="none" strike="noStrike" baseline="0" dirty="0">
                <a:latin typeface="Times New Roman" panose="02020603050405020304" pitchFamily="18" charset="0"/>
              </a:rPr>
              <a:t>that the IT delivers real business value. Analysts are continuous problem solvers at</a:t>
            </a:r>
          </a:p>
          <a:p>
            <a:pPr algn="l"/>
            <a:r>
              <a:rPr lang="en-US" sz="1800" b="0" i="0" u="none" strike="noStrike" baseline="0" dirty="0">
                <a:latin typeface="Times New Roman" panose="02020603050405020304" pitchFamily="18" charset="0"/>
              </a:rPr>
              <a:t>both the project and the organizational level, and they put their analytical skills to</a:t>
            </a:r>
          </a:p>
          <a:p>
            <a:pPr algn="l"/>
            <a:r>
              <a:rPr lang="en-US" sz="1800" b="0" i="0" u="none" strike="noStrike" baseline="0" dirty="0">
                <a:latin typeface="Times New Roman" panose="02020603050405020304" pitchFamily="18" charset="0"/>
              </a:rPr>
              <a:t>the test regularly.</a:t>
            </a:r>
            <a:endParaRPr lang="en-US" dirty="0"/>
          </a:p>
        </p:txBody>
      </p:sp>
      <p:sp>
        <p:nvSpPr>
          <p:cNvPr id="4" name="Slide Number Placeholder 3"/>
          <p:cNvSpPr>
            <a:spLocks noGrp="1"/>
          </p:cNvSpPr>
          <p:nvPr>
            <p:ph type="sldNum" sz="quarter" idx="5"/>
          </p:nvPr>
        </p:nvSpPr>
        <p:spPr/>
        <p:txBody>
          <a:bodyPr/>
          <a:lstStyle/>
          <a:p>
            <a:fld id="{0DC14220-B4BB-4278-BCE3-97CD09324007}" type="slidenum">
              <a:rPr lang="en-US" smtClean="0"/>
              <a:t>38</a:t>
            </a:fld>
            <a:endParaRPr lang="en-US"/>
          </a:p>
        </p:txBody>
      </p:sp>
    </p:spTree>
    <p:extLst>
      <p:ext uri="{BB962C8B-B14F-4D97-AF65-F5344CB8AC3E}">
        <p14:creationId xmlns:p14="http://schemas.microsoft.com/office/powerpoint/2010/main" val="2207435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Data-centered methodologies utilize data models (Chapter 7) as the core of the system concept. For example, analysts</a:t>
            </a:r>
          </a:p>
          <a:p>
            <a:pPr algn="l"/>
            <a:r>
              <a:rPr lang="en-US" sz="1800" b="0" i="0" u="none" strike="noStrike" baseline="0" dirty="0">
                <a:latin typeface="Times New Roman" panose="02020603050405020304" pitchFamily="18" charset="0"/>
              </a:rPr>
              <a:t>concentrate initially on identifying the data that must be available to produce the payroll and organizing that data into well-defined structures (e.g., employee work</a:t>
            </a:r>
          </a:p>
          <a:p>
            <a:pPr algn="l"/>
            <a:r>
              <a:rPr lang="en-US" sz="1800" b="0" i="0" u="none" strike="noStrike" baseline="0" dirty="0">
                <a:latin typeface="Times New Roman" panose="02020603050405020304" pitchFamily="18" charset="0"/>
              </a:rPr>
              <a:t>log, employee pay rates, payroll tax tables, employee pay history, etc.).</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3</a:t>
            </a:fld>
            <a:endParaRPr lang="en-US"/>
          </a:p>
        </p:txBody>
      </p:sp>
    </p:spTree>
    <p:extLst>
      <p:ext uri="{BB962C8B-B14F-4D97-AF65-F5344CB8AC3E}">
        <p14:creationId xmlns:p14="http://schemas.microsoft.com/office/powerpoint/2010/main" val="6100845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baseline="0" dirty="0">
                <a:latin typeface="Times New Roman" panose="02020603050405020304" pitchFamily="18" charset="0"/>
              </a:rPr>
              <a:t>4 In the early days of computing, the need for formal and well-planned life cycle methodologies was not well understood. Programmers tended to move directly from a very simple planning phase right into the construction step of the implementation phase;</a:t>
            </a:r>
          </a:p>
          <a:p>
            <a:pPr algn="l"/>
            <a:r>
              <a:rPr lang="en-US" sz="1800" b="0" i="0" u="none" strike="noStrike" baseline="0" dirty="0">
                <a:latin typeface="Times New Roman" panose="02020603050405020304" pitchFamily="18" charset="0"/>
              </a:rPr>
              <a:t>This is the same approach that you may sometimes use when writing programs</a:t>
            </a:r>
          </a:p>
          <a:p>
            <a:pPr algn="l"/>
            <a:r>
              <a:rPr lang="en-US" sz="1800" b="0" i="0" u="none" strike="noStrike" baseline="0" dirty="0">
                <a:latin typeface="Times New Roman" panose="02020603050405020304" pitchFamily="18" charset="0"/>
              </a:rPr>
              <a:t>for a programming class. It can work for small programs that require only</a:t>
            </a:r>
          </a:p>
          <a:p>
            <a:pPr algn="l"/>
            <a:r>
              <a:rPr lang="en-US" sz="1800" b="0" i="0" u="none" strike="noStrike" baseline="0" dirty="0">
                <a:latin typeface="Times New Roman" panose="02020603050405020304" pitchFamily="18" charset="0"/>
              </a:rPr>
              <a:t>one programmer, but if the requirements are complex or unclear, you may miss</a:t>
            </a:r>
          </a:p>
          <a:p>
            <a:pPr algn="l"/>
            <a:r>
              <a:rPr lang="en-US" sz="1800" b="0" i="0" u="none" strike="noStrike" baseline="0" dirty="0">
                <a:latin typeface="Times New Roman" panose="02020603050405020304" pitchFamily="18" charset="0"/>
              </a:rPr>
              <a:t>important aspects of the problem and have to start all over again, throwing away</a:t>
            </a:r>
          </a:p>
          <a:p>
            <a:pPr algn="l"/>
            <a:r>
              <a:rPr lang="en-US" sz="1800" b="0" i="0" u="none" strike="noStrike" baseline="0" dirty="0">
                <a:latin typeface="Times New Roman" panose="02020603050405020304" pitchFamily="18" charset="0"/>
              </a:rPr>
              <a:t>part of the program (and the time and effort spent writing it). This approach also</a:t>
            </a:r>
          </a:p>
          <a:p>
            <a:pPr algn="l"/>
            <a:r>
              <a:rPr lang="en-US" sz="1800" b="0" i="0" u="none" strike="noStrike" baseline="0" dirty="0">
                <a:latin typeface="Times New Roman" panose="02020603050405020304" pitchFamily="18" charset="0"/>
              </a:rPr>
              <a:t>makes teamwork difficult because members have little idea about what needs to be</a:t>
            </a:r>
          </a:p>
          <a:p>
            <a:pPr algn="l"/>
            <a:r>
              <a:rPr lang="en-US" sz="1800" b="0" i="0" u="none" strike="noStrike" baseline="0" dirty="0">
                <a:latin typeface="Times New Roman" panose="02020603050405020304" pitchFamily="18" charset="0"/>
              </a:rPr>
              <a:t>accomplished and how to work together to produce a final product.</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6</a:t>
            </a:fld>
            <a:endParaRPr lang="en-US"/>
          </a:p>
        </p:txBody>
      </p:sp>
    </p:spTree>
    <p:extLst>
      <p:ext uri="{BB962C8B-B14F-4D97-AF65-F5344CB8AC3E}">
        <p14:creationId xmlns:p14="http://schemas.microsoft.com/office/powerpoint/2010/main" val="881923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7</a:t>
            </a:fld>
            <a:endParaRPr lang="en-US"/>
          </a:p>
        </p:txBody>
      </p:sp>
    </p:spTree>
    <p:extLst>
      <p:ext uri="{BB962C8B-B14F-4D97-AF65-F5344CB8AC3E}">
        <p14:creationId xmlns:p14="http://schemas.microsoft.com/office/powerpoint/2010/main" val="1375656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key deliverables for each phase are typically voluminous</a:t>
            </a:r>
          </a:p>
          <a:p>
            <a:pPr algn="l"/>
            <a:r>
              <a:rPr lang="en-US" sz="1800" b="0" i="0" u="none" strike="noStrike" baseline="0" dirty="0">
                <a:latin typeface="Times New Roman" panose="02020603050405020304" pitchFamily="18" charset="0"/>
              </a:rPr>
              <a:t>(often hundreds of pages in length) and are presented to the project sponsor for</a:t>
            </a:r>
          </a:p>
          <a:p>
            <a:pPr algn="l"/>
            <a:r>
              <a:rPr lang="en-US" sz="1800" b="0" i="0" u="none" strike="noStrike" baseline="0" dirty="0">
                <a:latin typeface="Times New Roman" panose="02020603050405020304" pitchFamily="18" charset="0"/>
              </a:rPr>
              <a:t>approval as the project moves from phase to phase. Once the sponsor approves the</a:t>
            </a:r>
          </a:p>
          <a:p>
            <a:pPr algn="l"/>
            <a:r>
              <a:rPr lang="en-US" sz="1800" b="0" i="0" u="none" strike="noStrike" baseline="0" dirty="0">
                <a:latin typeface="Times New Roman" panose="02020603050405020304" pitchFamily="18" charset="0"/>
              </a:rPr>
              <a:t>work that was conducted for a phase, the phase ends and the next one begins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8</a:t>
            </a:fld>
            <a:endParaRPr lang="en-US"/>
          </a:p>
        </p:txBody>
      </p:sp>
    </p:spTree>
    <p:extLst>
      <p:ext uri="{BB962C8B-B14F-4D97-AF65-F5344CB8AC3E}">
        <p14:creationId xmlns:p14="http://schemas.microsoft.com/office/powerpoint/2010/main" val="3206850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With these methodologies, a basic analysis and design are performed, and work immediately begins on a </a:t>
            </a:r>
            <a:r>
              <a:rPr lang="en-US" sz="1800" b="0" i="1" u="none" strike="noStrike" baseline="0" dirty="0">
                <a:latin typeface="Times New Roman" panose="02020603050405020304" pitchFamily="18" charset="0"/>
              </a:rPr>
              <a:t>system</a:t>
            </a:r>
          </a:p>
          <a:p>
            <a:pPr algn="l"/>
            <a:r>
              <a:rPr lang="en-US" sz="1800" b="0" i="1" u="none" strike="noStrike" baseline="0" dirty="0">
                <a:latin typeface="Times New Roman" panose="02020603050405020304" pitchFamily="18" charset="0"/>
              </a:rPr>
              <a:t>prototype, </a:t>
            </a:r>
            <a:r>
              <a:rPr lang="en-US" sz="1800" b="0" i="0" u="none" strike="noStrike" baseline="0" dirty="0">
                <a:latin typeface="Times New Roman" panose="02020603050405020304" pitchFamily="18" charset="0"/>
              </a:rPr>
              <a:t>a “quick-and-dirty” program that provides a minimal amount of</a:t>
            </a:r>
          </a:p>
          <a:p>
            <a:pPr algn="l"/>
            <a:r>
              <a:rPr lang="en-US" sz="1800" b="0" i="0" u="none" strike="noStrike" baseline="0" dirty="0">
                <a:latin typeface="Times New Roman" panose="02020603050405020304" pitchFamily="18" charset="0"/>
              </a:rPr>
              <a:t>features. The first prototype is usually the first part of the system that the user</a:t>
            </a:r>
          </a:p>
          <a:p>
            <a:pPr algn="l"/>
            <a:r>
              <a:rPr lang="en-US" sz="1800" b="0" i="0" u="none" strike="noStrike" baseline="0" dirty="0">
                <a:latin typeface="Times New Roman" panose="02020603050405020304" pitchFamily="18" charset="0"/>
              </a:rPr>
              <a:t>will use. This is shown to the users and the project sponsor, who provide reaction</a:t>
            </a:r>
          </a:p>
          <a:p>
            <a:pPr algn="l"/>
            <a:r>
              <a:rPr lang="en-US" sz="1800" b="0" i="0" u="none" strike="noStrike" baseline="0" dirty="0">
                <a:latin typeface="Times New Roman" panose="02020603050405020304" pitchFamily="18" charset="0"/>
              </a:rPr>
              <a:t>and comments. This feedback is used to reanalyze, redesign, and reimplement a</a:t>
            </a:r>
          </a:p>
          <a:p>
            <a:pPr algn="l"/>
            <a:r>
              <a:rPr lang="en-US" sz="1800" b="0" i="0" u="none" strike="noStrike" baseline="0" dirty="0">
                <a:latin typeface="Times New Roman" panose="02020603050405020304" pitchFamily="18" charset="0"/>
              </a:rPr>
              <a:t>second prototype that provides a few more features. This process continues in a</a:t>
            </a:r>
          </a:p>
          <a:p>
            <a:pPr algn="l"/>
            <a:r>
              <a:rPr lang="en-US" sz="1800" b="0" i="0" u="none" strike="noStrike" baseline="0" dirty="0">
                <a:latin typeface="Times New Roman" panose="02020603050405020304" pitchFamily="18" charset="0"/>
              </a:rPr>
              <a:t>cycle until the analysts, users, and sponsor agree that the prototype provides</a:t>
            </a:r>
          </a:p>
          <a:p>
            <a:pPr algn="l"/>
            <a:r>
              <a:rPr lang="en-US" sz="1800" b="0" i="0" u="none" strike="noStrike" baseline="0" dirty="0">
                <a:latin typeface="Times New Roman" panose="02020603050405020304" pitchFamily="18" charset="0"/>
              </a:rPr>
              <a:t>enough functionality to be installed and used in the organization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16</a:t>
            </a:fld>
            <a:endParaRPr lang="en-US"/>
          </a:p>
        </p:txBody>
      </p:sp>
    </p:spTree>
    <p:extLst>
      <p:ext uri="{BB962C8B-B14F-4D97-AF65-F5344CB8AC3E}">
        <p14:creationId xmlns:p14="http://schemas.microsoft.com/office/powerpoint/2010/main" val="2522970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Rather than attempting to understand system specification materials, the</a:t>
            </a:r>
          </a:p>
          <a:p>
            <a:pPr algn="l"/>
            <a:r>
              <a:rPr lang="en-US" sz="1800" b="0" i="0" u="none" strike="noStrike" baseline="0" dirty="0">
                <a:latin typeface="Times New Roman" panose="02020603050405020304" pitchFamily="18" charset="0"/>
              </a:rPr>
              <a:t>users can interact with the prototype to better understand what it can and cannot do.</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17</a:t>
            </a:fld>
            <a:endParaRPr lang="en-US"/>
          </a:p>
        </p:txBody>
      </p:sp>
    </p:spTree>
    <p:extLst>
      <p:ext uri="{BB962C8B-B14F-4D97-AF65-F5344CB8AC3E}">
        <p14:creationId xmlns:p14="http://schemas.microsoft.com/office/powerpoint/2010/main" val="3034381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Each of these issues is examined by analyzing, designing, and building a </a:t>
            </a:r>
            <a:r>
              <a:rPr lang="en-US" sz="1800" b="0" i="1" u="none" strike="noStrike" baseline="0" dirty="0">
                <a:latin typeface="Times New Roman" panose="02020603050405020304" pitchFamily="18" charset="0"/>
              </a:rPr>
              <a:t>design prototype.</a:t>
            </a:r>
          </a:p>
          <a:p>
            <a:pPr algn="l"/>
            <a:r>
              <a:rPr lang="en-US" sz="1800" b="0" i="0" u="none" strike="noStrike" baseline="0" dirty="0">
                <a:latin typeface="Times New Roman" panose="02020603050405020304" pitchFamily="18" charset="0"/>
              </a:rPr>
              <a:t>A design prototype is not a working system; it is a product that represents a part of</a:t>
            </a:r>
          </a:p>
          <a:p>
            <a:pPr algn="l"/>
            <a:r>
              <a:rPr lang="en-US" sz="1800" b="0" i="0" u="none" strike="noStrike" baseline="0" dirty="0">
                <a:latin typeface="Times New Roman" panose="02020603050405020304" pitchFamily="18" charset="0"/>
              </a:rPr>
              <a:t>the system that needs additional refinement, and it contains only enough detail to enable users to understand the issues under consideration.</a:t>
            </a:r>
          </a:p>
          <a:p>
            <a:pPr algn="l"/>
            <a:r>
              <a:rPr lang="en-US" sz="1800" b="0" i="0" u="none" strike="noStrike" baseline="0" dirty="0">
                <a:latin typeface="Times New Roman" panose="02020603050405020304" pitchFamily="18" charset="0"/>
              </a:rPr>
              <a:t>For example, suppose</a:t>
            </a:r>
          </a:p>
          <a:p>
            <a:pPr algn="l"/>
            <a:r>
              <a:rPr lang="en-US" sz="1800" b="0" i="0" u="none" strike="noStrike" baseline="0" dirty="0">
                <a:latin typeface="Times New Roman" panose="02020603050405020304" pitchFamily="18" charset="0"/>
              </a:rPr>
              <a:t>users are not completely clear on how an order entry system should work. The analyst</a:t>
            </a:r>
          </a:p>
          <a:p>
            <a:pPr algn="l"/>
            <a:r>
              <a:rPr lang="en-US" sz="1800" b="0" i="0" u="none" strike="noStrike" baseline="0" dirty="0">
                <a:latin typeface="Times New Roman" panose="02020603050405020304" pitchFamily="18" charset="0"/>
              </a:rPr>
              <a:t>team might build a series of HTML pages viewed using a Web browser to help</a:t>
            </a:r>
          </a:p>
          <a:p>
            <a:pPr algn="l"/>
            <a:r>
              <a:rPr lang="en-US" sz="1800" b="0" i="0" u="none" strike="noStrike" baseline="0" dirty="0">
                <a:latin typeface="Times New Roman" panose="02020603050405020304" pitchFamily="18" charset="0"/>
              </a:rPr>
              <a:t>the users visualize such a system.</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21</a:t>
            </a:fld>
            <a:endParaRPr lang="en-US"/>
          </a:p>
        </p:txBody>
      </p:sp>
    </p:spTree>
    <p:extLst>
      <p:ext uri="{BB962C8B-B14F-4D97-AF65-F5344CB8AC3E}">
        <p14:creationId xmlns:p14="http://schemas.microsoft.com/office/powerpoint/2010/main" val="1738525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 third category of systems development methodologies is still emerging today:</a:t>
            </a:r>
          </a:p>
          <a:p>
            <a:pPr algn="l"/>
            <a:r>
              <a:rPr lang="en-US" sz="1800" b="0" i="1" u="none" strike="noStrike" baseline="0" dirty="0">
                <a:latin typeface="Times New Roman" panose="02020603050405020304" pitchFamily="18" charset="0"/>
              </a:rPr>
              <a:t>Agile Development.</a:t>
            </a:r>
            <a:r>
              <a:rPr lang="en-US" sz="1800" b="0" i="0" u="none" strike="noStrike" baseline="0" dirty="0">
                <a:latin typeface="Times New Roman" panose="02020603050405020304" pitchFamily="18" charset="0"/>
              </a:rPr>
              <a:t>7 These programming-centric methodologies have few rules and</a:t>
            </a:r>
          </a:p>
          <a:p>
            <a:pPr algn="l"/>
            <a:r>
              <a:rPr lang="en-US" sz="1800" b="0" i="0" u="none" strike="noStrike" baseline="0" dirty="0">
                <a:latin typeface="Times New Roman" panose="02020603050405020304" pitchFamily="18" charset="0"/>
              </a:rPr>
              <a:t>practices, all of which are fairly easy to follow. They focus on streamlining the</a:t>
            </a:r>
          </a:p>
          <a:p>
            <a:pPr algn="l"/>
            <a:r>
              <a:rPr lang="en-US" sz="1800" b="0" i="0" u="none" strike="noStrike" baseline="0" dirty="0">
                <a:latin typeface="Times New Roman" panose="02020603050405020304" pitchFamily="18" charset="0"/>
              </a:rPr>
              <a:t>SDLC by eliminating much of the modeling and documentation overhead and the</a:t>
            </a:r>
          </a:p>
          <a:p>
            <a:pPr algn="l"/>
            <a:r>
              <a:rPr lang="en-US" sz="1800" b="0" i="0" u="none" strike="noStrike" baseline="0" dirty="0">
                <a:latin typeface="Times New Roman" panose="02020603050405020304" pitchFamily="18" charset="0"/>
              </a:rPr>
              <a:t>time spent on those tasks.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22</a:t>
            </a:fld>
            <a:endParaRPr lang="en-US"/>
          </a:p>
        </p:txBody>
      </p:sp>
    </p:spTree>
    <p:extLst>
      <p:ext uri="{BB962C8B-B14F-4D97-AF65-F5344CB8AC3E}">
        <p14:creationId xmlns:p14="http://schemas.microsoft.com/office/powerpoint/2010/main" val="3070686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6E35F-EE71-40C8-BBFF-CFFB765CFB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82A92F7-11D4-4B74-A337-358133B023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FA60E9-CE17-4123-A139-8A2A86C1B659}"/>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0D5B154F-B0F6-4FC0-B3A3-39103F1CB1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AD02E-8E69-4F41-806A-11CFBC7E79F7}"/>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960933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68A73-6720-47F5-869A-4FBA07A4F6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14AC1F-C4F3-4B8E-A621-7AB1B36D45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1696D-A42F-48DA-B0BF-23985A1188C6}"/>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56F6F170-0A98-4C4E-9BF3-619B15C778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CB1E8E-655C-47CF-80A1-F2BCA83D03B8}"/>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2246691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3E6AA5-0F28-46CD-A2EF-49A077193E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956A15-9383-414C-8740-02DCB59EDC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71660B-CF84-40F7-8CCF-A572929E4822}"/>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4BDDEB70-2239-41C7-BFE9-2BA348B176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E9E45-92FA-42AB-B30B-7DBEFAFE46C7}"/>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2651774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941D5-165E-419B-BA9A-CDEB05579B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0C280B-B3CB-4826-8139-0393C69FAE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8DD93D-2E8E-43F7-8370-1ACCBA37FF4E}"/>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C032FFAF-58E1-40DA-AECF-7B12BA0957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6F3669-713A-46E5-AE5B-8F20BE73A70A}"/>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1992239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E3C0D-64FD-4E3F-8315-FE9A4A1DD4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C79EA0-C29D-490A-B687-4AE53EC8E3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1F1440-ABC3-4636-9C8D-E950097D4442}"/>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15FE7939-B3FF-4823-ABBB-780A9D3F09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734B68-9BD0-449D-A333-5438F3A6B6BC}"/>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3876094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F087F-FA26-4D4F-BF90-3FE5C33E75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7699F1-0DDF-4881-AB84-BE2EA6C8E3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D84B74-E931-4744-83AF-0DB99D6037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A55BE4-8DE3-4794-8793-CD1641E1DDF0}"/>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6" name="Footer Placeholder 5">
            <a:extLst>
              <a:ext uri="{FF2B5EF4-FFF2-40B4-BE49-F238E27FC236}">
                <a16:creationId xmlns:a16="http://schemas.microsoft.com/office/drawing/2014/main" id="{4C09E49E-B4C7-4D0C-8F32-51774802CD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7FCD6B-5AA6-40D7-920E-99346E5E1153}"/>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1472598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F8B0B-8482-40F4-81C5-21A5C5FD3E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0E74FD-8D2F-4B86-8D51-5165271F98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ECEBCD-AA28-4E50-BBD8-A780E257CE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6AC8EC-7B46-4EC8-A945-54E9AA0725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5C54B-3D61-4012-AC3A-AF9636A68E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452B57-80C8-45BF-A629-AA5A87316A35}"/>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8" name="Footer Placeholder 7">
            <a:extLst>
              <a:ext uri="{FF2B5EF4-FFF2-40B4-BE49-F238E27FC236}">
                <a16:creationId xmlns:a16="http://schemas.microsoft.com/office/drawing/2014/main" id="{A78B7D1D-09AA-4BEE-9ACD-A1667558CC7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E3B97-F4FE-4539-AD47-D6D9968D11C6}"/>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2199206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0170C-7061-4825-959B-315D6591D5F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32212F-3C44-408F-A856-2B308D1D5D63}"/>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4" name="Footer Placeholder 3">
            <a:extLst>
              <a:ext uri="{FF2B5EF4-FFF2-40B4-BE49-F238E27FC236}">
                <a16:creationId xmlns:a16="http://schemas.microsoft.com/office/drawing/2014/main" id="{67747D85-20A6-4DE0-A4BA-707EDFA0F2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740068-CCB4-48C3-A700-F73CF0ECB609}"/>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3085370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1625B6-BC21-4A0B-AFC7-9ECE6C160CF2}"/>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3" name="Footer Placeholder 2">
            <a:extLst>
              <a:ext uri="{FF2B5EF4-FFF2-40B4-BE49-F238E27FC236}">
                <a16:creationId xmlns:a16="http://schemas.microsoft.com/office/drawing/2014/main" id="{1A842F8C-F86E-4DD5-A69D-3A0AA2B6C2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51952F-A2A8-490A-BA46-6598A057F793}"/>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3361948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B0367-CF7C-40F2-A73A-F9D37385E5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FF9EBC4-0AE7-47F1-9068-1264880644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566F45-F749-4124-903D-2CEC9BBDE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D7546D-B546-40E0-9779-9880D74DAB61}"/>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6" name="Footer Placeholder 5">
            <a:extLst>
              <a:ext uri="{FF2B5EF4-FFF2-40B4-BE49-F238E27FC236}">
                <a16:creationId xmlns:a16="http://schemas.microsoft.com/office/drawing/2014/main" id="{57B00181-43DA-483C-A380-99670385FA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58E0EA-7634-424C-9A31-946AAF34AFB8}"/>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330055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022B-0D02-4675-B5DE-32782C4336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C4F803D-4EEA-40DD-AE16-ED888B06D4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BF9F00-F350-4247-848E-D85652E9C7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600C2C-25F9-4F38-81A5-8BA55376EB56}"/>
              </a:ext>
            </a:extLst>
          </p:cNvPr>
          <p:cNvSpPr>
            <a:spLocks noGrp="1"/>
          </p:cNvSpPr>
          <p:nvPr>
            <p:ph type="dt" sz="half" idx="10"/>
          </p:nvPr>
        </p:nvSpPr>
        <p:spPr/>
        <p:txBody>
          <a:bodyPr/>
          <a:lstStyle/>
          <a:p>
            <a:fld id="{27FA9A46-CD4A-477A-82C6-912BB04D38BA}" type="datetimeFigureOut">
              <a:rPr lang="en-US" smtClean="0"/>
              <a:t>12/22/2022</a:t>
            </a:fld>
            <a:endParaRPr lang="en-US"/>
          </a:p>
        </p:txBody>
      </p:sp>
      <p:sp>
        <p:nvSpPr>
          <p:cNvPr id="6" name="Footer Placeholder 5">
            <a:extLst>
              <a:ext uri="{FF2B5EF4-FFF2-40B4-BE49-F238E27FC236}">
                <a16:creationId xmlns:a16="http://schemas.microsoft.com/office/drawing/2014/main" id="{87B82DCC-E688-4D73-BDB6-AE9AAC0FAD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6E495-1067-4BB1-B304-08E47692F9A2}"/>
              </a:ext>
            </a:extLst>
          </p:cNvPr>
          <p:cNvSpPr>
            <a:spLocks noGrp="1"/>
          </p:cNvSpPr>
          <p:nvPr>
            <p:ph type="sldNum" sz="quarter" idx="12"/>
          </p:nvPr>
        </p:nvSpPr>
        <p:spPr/>
        <p:txBody>
          <a:bodyPr/>
          <a:lstStyle/>
          <a:p>
            <a:fld id="{E06486A1-D1F1-46E1-B802-FC5FDB2802C0}" type="slidenum">
              <a:rPr lang="en-US" smtClean="0"/>
              <a:t>‹#›</a:t>
            </a:fld>
            <a:endParaRPr lang="en-US"/>
          </a:p>
        </p:txBody>
      </p:sp>
    </p:spTree>
    <p:extLst>
      <p:ext uri="{BB962C8B-B14F-4D97-AF65-F5344CB8AC3E}">
        <p14:creationId xmlns:p14="http://schemas.microsoft.com/office/powerpoint/2010/main" val="124322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11A9D5-1A5B-4964-A902-068B3D23E6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4CAEB7-7C60-439B-BB83-14009B1BF6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9585AE-B042-4F7E-A046-3AE207051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FA9A46-CD4A-477A-82C6-912BB04D38BA}" type="datetimeFigureOut">
              <a:rPr lang="en-US" smtClean="0"/>
              <a:t>12/22/2022</a:t>
            </a:fld>
            <a:endParaRPr lang="en-US"/>
          </a:p>
        </p:txBody>
      </p:sp>
      <p:sp>
        <p:nvSpPr>
          <p:cNvPr id="5" name="Footer Placeholder 4">
            <a:extLst>
              <a:ext uri="{FF2B5EF4-FFF2-40B4-BE49-F238E27FC236}">
                <a16:creationId xmlns:a16="http://schemas.microsoft.com/office/drawing/2014/main" id="{C10CF8FD-D728-4ADB-A42B-C6DAC6BE90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9E9AC6-9B07-4827-BAAC-1F04F46AD6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6486A1-D1F1-46E1-B802-FC5FDB2802C0}" type="slidenum">
              <a:rPr lang="en-US" smtClean="0"/>
              <a:t>‹#›</a:t>
            </a:fld>
            <a:endParaRPr lang="en-US"/>
          </a:p>
        </p:txBody>
      </p:sp>
    </p:spTree>
    <p:extLst>
      <p:ext uri="{BB962C8B-B14F-4D97-AF65-F5344CB8AC3E}">
        <p14:creationId xmlns:p14="http://schemas.microsoft.com/office/powerpoint/2010/main" val="340158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91A4E4F-F8E6-44FE-B8A4-D57BF98ACE32}"/>
              </a:ext>
            </a:extLst>
          </p:cNvPr>
          <p:cNvPicPr>
            <a:picLocks noGrp="1" noChangeAspect="1"/>
          </p:cNvPicPr>
          <p:nvPr>
            <p:ph idx="1"/>
          </p:nvPr>
        </p:nvPicPr>
        <p:blipFill>
          <a:blip r:embed="rId3"/>
          <a:stretch>
            <a:fillRect/>
          </a:stretch>
        </p:blipFill>
        <p:spPr>
          <a:xfrm>
            <a:off x="751840" y="477520"/>
            <a:ext cx="10322560" cy="5953760"/>
          </a:xfrm>
        </p:spPr>
      </p:pic>
    </p:spTree>
    <p:extLst>
      <p:ext uri="{BB962C8B-B14F-4D97-AF65-F5344CB8AC3E}">
        <p14:creationId xmlns:p14="http://schemas.microsoft.com/office/powerpoint/2010/main" val="2724010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3B3050-4969-4CFD-B335-51B638BD52E2}"/>
              </a:ext>
            </a:extLst>
          </p:cNvPr>
          <p:cNvPicPr>
            <a:picLocks noGrp="1" noChangeAspect="1"/>
          </p:cNvPicPr>
          <p:nvPr>
            <p:ph idx="1"/>
          </p:nvPr>
        </p:nvPicPr>
        <p:blipFill>
          <a:blip r:embed="rId2"/>
          <a:stretch>
            <a:fillRect/>
          </a:stretch>
        </p:blipFill>
        <p:spPr>
          <a:xfrm>
            <a:off x="152400" y="670560"/>
            <a:ext cx="11257280" cy="5537200"/>
          </a:xfrm>
        </p:spPr>
      </p:pic>
    </p:spTree>
    <p:extLst>
      <p:ext uri="{BB962C8B-B14F-4D97-AF65-F5344CB8AC3E}">
        <p14:creationId xmlns:p14="http://schemas.microsoft.com/office/powerpoint/2010/main" val="397050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B9763E2-B37A-4133-A648-44A671352658}"/>
              </a:ext>
            </a:extLst>
          </p:cNvPr>
          <p:cNvPicPr>
            <a:picLocks noGrp="1" noChangeAspect="1"/>
          </p:cNvPicPr>
          <p:nvPr>
            <p:ph idx="1"/>
          </p:nvPr>
        </p:nvPicPr>
        <p:blipFill>
          <a:blip r:embed="rId2"/>
          <a:stretch>
            <a:fillRect/>
          </a:stretch>
        </p:blipFill>
        <p:spPr>
          <a:xfrm>
            <a:off x="0" y="822960"/>
            <a:ext cx="10525760" cy="5212079"/>
          </a:xfrm>
        </p:spPr>
      </p:pic>
    </p:spTree>
    <p:extLst>
      <p:ext uri="{BB962C8B-B14F-4D97-AF65-F5344CB8AC3E}">
        <p14:creationId xmlns:p14="http://schemas.microsoft.com/office/powerpoint/2010/main" val="3077431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0F19981-DEA5-4012-BA14-E162E69DD789}"/>
              </a:ext>
            </a:extLst>
          </p:cNvPr>
          <p:cNvPicPr>
            <a:picLocks noGrp="1" noChangeAspect="1"/>
          </p:cNvPicPr>
          <p:nvPr>
            <p:ph idx="1"/>
          </p:nvPr>
        </p:nvPicPr>
        <p:blipFill>
          <a:blip r:embed="rId2"/>
          <a:stretch>
            <a:fillRect/>
          </a:stretch>
        </p:blipFill>
        <p:spPr>
          <a:xfrm>
            <a:off x="924560" y="822004"/>
            <a:ext cx="9712960" cy="5096380"/>
          </a:xfrm>
        </p:spPr>
      </p:pic>
    </p:spTree>
    <p:extLst>
      <p:ext uri="{BB962C8B-B14F-4D97-AF65-F5344CB8AC3E}">
        <p14:creationId xmlns:p14="http://schemas.microsoft.com/office/powerpoint/2010/main" val="2164858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B6885-4C0F-4452-8E39-431BEA4F0C5F}"/>
              </a:ext>
            </a:extLst>
          </p:cNvPr>
          <p:cNvSpPr>
            <a:spLocks noGrp="1"/>
          </p:cNvSpPr>
          <p:nvPr>
            <p:ph type="title"/>
          </p:nvPr>
        </p:nvSpPr>
        <p:spPr/>
        <p:txBody>
          <a:bodyPr/>
          <a:lstStyle/>
          <a:p>
            <a:r>
              <a:rPr lang="en-US" dirty="0"/>
              <a:t>Category 2: Rapid Application Development</a:t>
            </a:r>
          </a:p>
        </p:txBody>
      </p:sp>
      <p:pic>
        <p:nvPicPr>
          <p:cNvPr id="5" name="Content Placeholder 4">
            <a:extLst>
              <a:ext uri="{FF2B5EF4-FFF2-40B4-BE49-F238E27FC236}">
                <a16:creationId xmlns:a16="http://schemas.microsoft.com/office/drawing/2014/main" id="{EA4C8E82-775D-459D-B72A-A3848363C376}"/>
              </a:ext>
            </a:extLst>
          </p:cNvPr>
          <p:cNvPicPr>
            <a:picLocks noGrp="1" noChangeAspect="1"/>
          </p:cNvPicPr>
          <p:nvPr>
            <p:ph idx="1"/>
          </p:nvPr>
        </p:nvPicPr>
        <p:blipFill>
          <a:blip r:embed="rId2"/>
          <a:stretch>
            <a:fillRect/>
          </a:stretch>
        </p:blipFill>
        <p:spPr>
          <a:xfrm>
            <a:off x="487680" y="1930400"/>
            <a:ext cx="9784080" cy="4744720"/>
          </a:xfrm>
        </p:spPr>
      </p:pic>
    </p:spTree>
    <p:extLst>
      <p:ext uri="{BB962C8B-B14F-4D97-AF65-F5344CB8AC3E}">
        <p14:creationId xmlns:p14="http://schemas.microsoft.com/office/powerpoint/2010/main" val="3069936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975FE67-1D1C-431D-8D7C-18214E9A4A9A}"/>
              </a:ext>
            </a:extLst>
          </p:cNvPr>
          <p:cNvPicPr>
            <a:picLocks noGrp="1" noChangeAspect="1"/>
          </p:cNvPicPr>
          <p:nvPr>
            <p:ph idx="1"/>
          </p:nvPr>
        </p:nvPicPr>
        <p:blipFill>
          <a:blip r:embed="rId2"/>
          <a:stretch>
            <a:fillRect/>
          </a:stretch>
        </p:blipFill>
        <p:spPr>
          <a:xfrm>
            <a:off x="291254" y="934721"/>
            <a:ext cx="9960185" cy="5151120"/>
          </a:xfrm>
        </p:spPr>
      </p:pic>
    </p:spTree>
    <p:extLst>
      <p:ext uri="{BB962C8B-B14F-4D97-AF65-F5344CB8AC3E}">
        <p14:creationId xmlns:p14="http://schemas.microsoft.com/office/powerpoint/2010/main" val="2793514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8EA3754-D755-4FF2-8A59-B923868FEE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0400" y="802640"/>
            <a:ext cx="9641840" cy="5239385"/>
          </a:xfrm>
        </p:spPr>
      </p:pic>
    </p:spTree>
    <p:extLst>
      <p:ext uri="{BB962C8B-B14F-4D97-AF65-F5344CB8AC3E}">
        <p14:creationId xmlns:p14="http://schemas.microsoft.com/office/powerpoint/2010/main" val="2103411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CC0F556-7807-45FF-86C1-2C0B8A8A00BF}"/>
              </a:ext>
            </a:extLst>
          </p:cNvPr>
          <p:cNvPicPr>
            <a:picLocks noGrp="1" noChangeAspect="1"/>
          </p:cNvPicPr>
          <p:nvPr>
            <p:ph idx="1"/>
          </p:nvPr>
        </p:nvPicPr>
        <p:blipFill>
          <a:blip r:embed="rId3"/>
          <a:stretch>
            <a:fillRect/>
          </a:stretch>
        </p:blipFill>
        <p:spPr>
          <a:xfrm>
            <a:off x="822960" y="508001"/>
            <a:ext cx="10485119" cy="5547360"/>
          </a:xfrm>
        </p:spPr>
      </p:pic>
    </p:spTree>
    <p:extLst>
      <p:ext uri="{BB962C8B-B14F-4D97-AF65-F5344CB8AC3E}">
        <p14:creationId xmlns:p14="http://schemas.microsoft.com/office/powerpoint/2010/main" val="38973134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BDBF7-A69F-4451-8022-BA55221F9983}"/>
              </a:ext>
            </a:extLst>
          </p:cNvPr>
          <p:cNvSpPr>
            <a:spLocks noGrp="1"/>
          </p:cNvSpPr>
          <p:nvPr>
            <p:ph type="title"/>
          </p:nvPr>
        </p:nvSpPr>
        <p:spPr/>
        <p:txBody>
          <a:bodyPr/>
          <a:lstStyle/>
          <a:p>
            <a:r>
              <a:rPr lang="en-US" dirty="0"/>
              <a:t>Advantages of Prototyping</a:t>
            </a:r>
          </a:p>
        </p:txBody>
      </p:sp>
      <p:sp>
        <p:nvSpPr>
          <p:cNvPr id="3" name="Content Placeholder 2">
            <a:extLst>
              <a:ext uri="{FF2B5EF4-FFF2-40B4-BE49-F238E27FC236}">
                <a16:creationId xmlns:a16="http://schemas.microsoft.com/office/drawing/2014/main" id="{499BEBC2-7CEF-4ECD-9EC9-F906DCD08268}"/>
              </a:ext>
            </a:extLst>
          </p:cNvPr>
          <p:cNvSpPr>
            <a:spLocks noGrp="1"/>
          </p:cNvSpPr>
          <p:nvPr>
            <p:ph idx="1"/>
          </p:nvPr>
        </p:nvSpPr>
        <p:spPr/>
        <p:txBody>
          <a:bodyPr>
            <a:normAutofit/>
          </a:bodyPr>
          <a:lstStyle/>
          <a:p>
            <a:pPr algn="l"/>
            <a:r>
              <a:rPr lang="en-US" sz="2800" b="0" i="0" u="none" strike="noStrike" baseline="0" dirty="0">
                <a:latin typeface="Times New Roman" panose="02020603050405020304" pitchFamily="18" charset="0"/>
              </a:rPr>
              <a:t>The key advantage of a prototyping-based methodology is that it </a:t>
            </a:r>
            <a:r>
              <a:rPr lang="en-US" sz="2800" b="0" i="1" u="none" strike="noStrike" baseline="0" dirty="0">
                <a:latin typeface="Times New Roman" panose="02020603050405020304" pitchFamily="18" charset="0"/>
              </a:rPr>
              <a:t>very </a:t>
            </a:r>
            <a:r>
              <a:rPr lang="en-US" sz="2800" b="0" i="0" u="none" strike="noStrike" baseline="0" dirty="0">
                <a:latin typeface="Times New Roman" panose="02020603050405020304" pitchFamily="18" charset="0"/>
              </a:rPr>
              <a:t>quickly provides a system for the users to interact with, even if it is not initially ready for widespread organizational use. Prototyping reassures the users that the project team is working on the system (there are no longer time intervals in which the users perceive little progress), and the approach helps to more quickly refine real requirements</a:t>
            </a:r>
            <a:endParaRPr lang="en-US" sz="2800" dirty="0"/>
          </a:p>
        </p:txBody>
      </p:sp>
    </p:spTree>
    <p:extLst>
      <p:ext uri="{BB962C8B-B14F-4D97-AF65-F5344CB8AC3E}">
        <p14:creationId xmlns:p14="http://schemas.microsoft.com/office/powerpoint/2010/main" val="24926840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A225628-C920-41A6-BC2C-6DD354221987}"/>
              </a:ext>
            </a:extLst>
          </p:cNvPr>
          <p:cNvPicPr>
            <a:picLocks noGrp="1" noChangeAspect="1"/>
          </p:cNvPicPr>
          <p:nvPr>
            <p:ph idx="1"/>
          </p:nvPr>
        </p:nvPicPr>
        <p:blipFill>
          <a:blip r:embed="rId2"/>
          <a:stretch>
            <a:fillRect/>
          </a:stretch>
        </p:blipFill>
        <p:spPr>
          <a:xfrm>
            <a:off x="609600" y="497840"/>
            <a:ext cx="9357360" cy="5212079"/>
          </a:xfrm>
        </p:spPr>
      </p:pic>
    </p:spTree>
    <p:extLst>
      <p:ext uri="{BB962C8B-B14F-4D97-AF65-F5344CB8AC3E}">
        <p14:creationId xmlns:p14="http://schemas.microsoft.com/office/powerpoint/2010/main" val="21375099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A93BF-FB6E-41B2-9871-562EC2CC480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DFE49E4-A3C4-4441-BA53-A43C85FC5E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400" y="1676400"/>
            <a:ext cx="9469120" cy="5069840"/>
          </a:xfrm>
        </p:spPr>
      </p:pic>
    </p:spTree>
    <p:extLst>
      <p:ext uri="{BB962C8B-B14F-4D97-AF65-F5344CB8AC3E}">
        <p14:creationId xmlns:p14="http://schemas.microsoft.com/office/powerpoint/2010/main" val="881043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27CD5B5-635F-4849-A208-87BC88300955}"/>
              </a:ext>
            </a:extLst>
          </p:cNvPr>
          <p:cNvPicPr>
            <a:picLocks noGrp="1" noChangeAspect="1"/>
          </p:cNvPicPr>
          <p:nvPr>
            <p:ph idx="1"/>
          </p:nvPr>
        </p:nvPicPr>
        <p:blipFill>
          <a:blip r:embed="rId2"/>
          <a:stretch>
            <a:fillRect/>
          </a:stretch>
        </p:blipFill>
        <p:spPr>
          <a:xfrm>
            <a:off x="457200" y="609600"/>
            <a:ext cx="9733280" cy="5730239"/>
          </a:xfrm>
        </p:spPr>
      </p:pic>
    </p:spTree>
    <p:extLst>
      <p:ext uri="{BB962C8B-B14F-4D97-AF65-F5344CB8AC3E}">
        <p14:creationId xmlns:p14="http://schemas.microsoft.com/office/powerpoint/2010/main" val="4031990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38FD7AA-7C13-4302-950B-D04D086977EE}"/>
              </a:ext>
            </a:extLst>
          </p:cNvPr>
          <p:cNvPicPr>
            <a:picLocks noGrp="1" noChangeAspect="1"/>
          </p:cNvPicPr>
          <p:nvPr>
            <p:ph idx="1"/>
          </p:nvPr>
        </p:nvPicPr>
        <p:blipFill>
          <a:blip r:embed="rId2"/>
          <a:stretch>
            <a:fillRect/>
          </a:stretch>
        </p:blipFill>
        <p:spPr>
          <a:xfrm>
            <a:off x="894080" y="640080"/>
            <a:ext cx="9723120" cy="5720080"/>
          </a:xfrm>
        </p:spPr>
      </p:pic>
    </p:spTree>
    <p:extLst>
      <p:ext uri="{BB962C8B-B14F-4D97-AF65-F5344CB8AC3E}">
        <p14:creationId xmlns:p14="http://schemas.microsoft.com/office/powerpoint/2010/main" val="992816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FDD98-7E7A-4369-AB80-1B632A14A35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E96D874-3DF1-43B7-96F2-F5B752C0EBCE}"/>
              </a:ext>
            </a:extLst>
          </p:cNvPr>
          <p:cNvPicPr>
            <a:picLocks noGrp="1" noChangeAspect="1"/>
          </p:cNvPicPr>
          <p:nvPr>
            <p:ph idx="1"/>
          </p:nvPr>
        </p:nvPicPr>
        <p:blipFill>
          <a:blip r:embed="rId3"/>
          <a:stretch>
            <a:fillRect/>
          </a:stretch>
        </p:blipFill>
        <p:spPr>
          <a:xfrm>
            <a:off x="677862" y="2164858"/>
            <a:ext cx="10071417" cy="4337542"/>
          </a:xfrm>
        </p:spPr>
      </p:pic>
    </p:spTree>
    <p:extLst>
      <p:ext uri="{BB962C8B-B14F-4D97-AF65-F5344CB8AC3E}">
        <p14:creationId xmlns:p14="http://schemas.microsoft.com/office/powerpoint/2010/main" val="1028995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60F5F-E093-4C00-BCEA-59DE61DB64AD}"/>
              </a:ext>
            </a:extLst>
          </p:cNvPr>
          <p:cNvSpPr>
            <a:spLocks noGrp="1"/>
          </p:cNvSpPr>
          <p:nvPr>
            <p:ph type="title"/>
          </p:nvPr>
        </p:nvSpPr>
        <p:spPr/>
        <p:txBody>
          <a:bodyPr/>
          <a:lstStyle/>
          <a:p>
            <a:r>
              <a:rPr lang="en-US" dirty="0"/>
              <a:t>Category 3: Agile Development</a:t>
            </a:r>
          </a:p>
        </p:txBody>
      </p:sp>
      <p:pic>
        <p:nvPicPr>
          <p:cNvPr id="5" name="Content Placeholder 4">
            <a:extLst>
              <a:ext uri="{FF2B5EF4-FFF2-40B4-BE49-F238E27FC236}">
                <a16:creationId xmlns:a16="http://schemas.microsoft.com/office/drawing/2014/main" id="{7E012F87-5435-4B55-A636-28693A97AFC2}"/>
              </a:ext>
            </a:extLst>
          </p:cNvPr>
          <p:cNvPicPr>
            <a:picLocks noGrp="1" noChangeAspect="1"/>
          </p:cNvPicPr>
          <p:nvPr>
            <p:ph idx="1"/>
          </p:nvPr>
        </p:nvPicPr>
        <p:blipFill>
          <a:blip r:embed="rId3"/>
          <a:stretch>
            <a:fillRect/>
          </a:stretch>
        </p:blipFill>
        <p:spPr>
          <a:xfrm>
            <a:off x="487680" y="1706880"/>
            <a:ext cx="10038079" cy="4643120"/>
          </a:xfrm>
        </p:spPr>
      </p:pic>
    </p:spTree>
    <p:extLst>
      <p:ext uri="{BB962C8B-B14F-4D97-AF65-F5344CB8AC3E}">
        <p14:creationId xmlns:p14="http://schemas.microsoft.com/office/powerpoint/2010/main" val="3146563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0FE2653-80D7-7AC1-EA34-14ED826A8526}"/>
              </a:ext>
            </a:extLst>
          </p:cNvPr>
          <p:cNvPicPr>
            <a:picLocks noGrp="1" noChangeAspect="1"/>
          </p:cNvPicPr>
          <p:nvPr>
            <p:ph idx="1"/>
          </p:nvPr>
        </p:nvPicPr>
        <p:blipFill>
          <a:blip r:embed="rId2"/>
          <a:stretch>
            <a:fillRect/>
          </a:stretch>
        </p:blipFill>
        <p:spPr>
          <a:xfrm>
            <a:off x="1315233" y="363538"/>
            <a:ext cx="9081370" cy="6212626"/>
          </a:xfrm>
        </p:spPr>
      </p:pic>
    </p:spTree>
    <p:extLst>
      <p:ext uri="{BB962C8B-B14F-4D97-AF65-F5344CB8AC3E}">
        <p14:creationId xmlns:p14="http://schemas.microsoft.com/office/powerpoint/2010/main" val="1317461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E898791-C83F-8ADE-F636-64A3F4F6BA4A}"/>
              </a:ext>
            </a:extLst>
          </p:cNvPr>
          <p:cNvPicPr>
            <a:picLocks noGrp="1" noChangeAspect="1"/>
          </p:cNvPicPr>
          <p:nvPr>
            <p:ph idx="1"/>
          </p:nvPr>
        </p:nvPicPr>
        <p:blipFill>
          <a:blip r:embed="rId2"/>
          <a:stretch>
            <a:fillRect/>
          </a:stretch>
        </p:blipFill>
        <p:spPr>
          <a:xfrm>
            <a:off x="1603332" y="-72752"/>
            <a:ext cx="9106421" cy="6561233"/>
          </a:xfrm>
        </p:spPr>
      </p:pic>
    </p:spTree>
    <p:extLst>
      <p:ext uri="{BB962C8B-B14F-4D97-AF65-F5344CB8AC3E}">
        <p14:creationId xmlns:p14="http://schemas.microsoft.com/office/powerpoint/2010/main" val="29471487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CFA77F-E474-CDF8-2DEB-80508A4CE4C5}"/>
              </a:ext>
            </a:extLst>
          </p:cNvPr>
          <p:cNvSpPr>
            <a:spLocks noGrp="1"/>
          </p:cNvSpPr>
          <p:nvPr>
            <p:ph idx="1"/>
          </p:nvPr>
        </p:nvSpPr>
        <p:spPr>
          <a:xfrm>
            <a:off x="677334" y="551145"/>
            <a:ext cx="10333044" cy="5862181"/>
          </a:xfrm>
        </p:spPr>
        <p:txBody>
          <a:bodyPr>
            <a:normAutofit/>
          </a:bodyPr>
          <a:lstStyle/>
          <a:p>
            <a:pPr marL="0" indent="0" algn="l">
              <a:buNone/>
            </a:pPr>
            <a:r>
              <a:rPr lang="en-US" b="0" i="0" u="none" strike="noStrike" baseline="0" dirty="0" err="1">
                <a:solidFill>
                  <a:srgbClr val="8026FF"/>
                </a:solidFill>
                <a:latin typeface="BemboMTPro-Semibold"/>
              </a:rPr>
              <a:t>eXtreme</a:t>
            </a:r>
            <a:r>
              <a:rPr lang="en-US" b="0" i="0" u="none" strike="noStrike" baseline="0" dirty="0">
                <a:solidFill>
                  <a:srgbClr val="8026FF"/>
                </a:solidFill>
                <a:latin typeface="BemboMTPro-Semibold"/>
              </a:rPr>
              <a:t> programming</a:t>
            </a:r>
          </a:p>
          <a:p>
            <a:pPr marL="0" indent="0" algn="just">
              <a:buNone/>
            </a:pPr>
            <a:r>
              <a:rPr lang="en-US" sz="2400" b="0" i="0" u="none" strike="noStrike" baseline="0" dirty="0" err="1">
                <a:solidFill>
                  <a:srgbClr val="000000"/>
                </a:solidFill>
                <a:latin typeface="Times New Roman" panose="02020603050405020304" pitchFamily="18" charset="0"/>
                <a:cs typeface="Times New Roman" panose="02020603050405020304" pitchFamily="18" charset="0"/>
              </a:rPr>
              <a:t>eXtreme</a:t>
            </a:r>
            <a:r>
              <a:rPr lang="en-US" sz="2400" b="0" i="0" u="none" strike="noStrike" baseline="0" dirty="0">
                <a:solidFill>
                  <a:srgbClr val="000000"/>
                </a:solidFill>
                <a:latin typeface="Times New Roman" panose="02020603050405020304" pitchFamily="18" charset="0"/>
                <a:cs typeface="Times New Roman" panose="02020603050405020304" pitchFamily="18" charset="0"/>
              </a:rPr>
              <a:t> Programming is an approach to software development put together by Beck and Andres (2004). It is distinguished by its short cycles, incremental planning approach, focus on automated tests written by programmers and customers to monitor the development process, and reliance on an evolutionary approach to development that lasts throughout the lifetime of the system. </a:t>
            </a:r>
          </a:p>
          <a:p>
            <a:pPr marL="0" indent="0" algn="l">
              <a:buNone/>
            </a:pPr>
            <a:r>
              <a:rPr lang="en-US" sz="2400" b="0" i="0" u="none" strike="noStrike" baseline="0" dirty="0">
                <a:latin typeface="Times New Roman" panose="02020603050405020304" pitchFamily="18" charset="0"/>
                <a:cs typeface="Times New Roman" panose="02020603050405020304" pitchFamily="18" charset="0"/>
              </a:rPr>
              <a:t>The relevant parts of </a:t>
            </a:r>
            <a:r>
              <a:rPr lang="en-US" sz="2400" b="0" i="0" u="none" strike="noStrike" baseline="0" dirty="0" err="1">
                <a:latin typeface="Times New Roman" panose="02020603050405020304" pitchFamily="18" charset="0"/>
                <a:cs typeface="Times New Roman" panose="02020603050405020304" pitchFamily="18" charset="0"/>
              </a:rPr>
              <a:t>eXtreme</a:t>
            </a:r>
            <a:r>
              <a:rPr lang="en-US" sz="2400" b="0" i="0" u="none" strike="noStrike" baseline="0" dirty="0">
                <a:latin typeface="Times New Roman" panose="02020603050405020304" pitchFamily="18" charset="0"/>
                <a:cs typeface="Times New Roman" panose="02020603050405020304" pitchFamily="18" charset="0"/>
              </a:rPr>
              <a:t> Programming that relate to design specifications are: </a:t>
            </a:r>
          </a:p>
          <a:p>
            <a:pPr marL="514350" indent="-514350" algn="l">
              <a:buAutoNum type="arabicParenBoth"/>
            </a:pPr>
            <a:r>
              <a:rPr lang="en-US" sz="2400" b="0" i="0" u="none" strike="noStrike" baseline="0" dirty="0">
                <a:latin typeface="Times New Roman" panose="02020603050405020304" pitchFamily="18" charset="0"/>
                <a:cs typeface="Times New Roman" panose="02020603050405020304" pitchFamily="18" charset="0"/>
              </a:rPr>
              <a:t>how planning, analysis, design, and construction are all fused into a single phase of activity; and </a:t>
            </a:r>
          </a:p>
          <a:p>
            <a:pPr marL="514350" indent="-514350" algn="l">
              <a:buAutoNum type="arabicParenBoth"/>
            </a:pPr>
            <a:r>
              <a:rPr lang="en-US" sz="2400" b="0" i="0" u="none" strike="noStrike" baseline="0" dirty="0">
                <a:latin typeface="Times New Roman" panose="02020603050405020304" pitchFamily="18" charset="0"/>
                <a:cs typeface="Times New Roman" panose="02020603050405020304" pitchFamily="18" charset="0"/>
              </a:rPr>
              <a:t>(2) its unique way of capturing and presenting system requirements and design specifications. </a:t>
            </a:r>
          </a:p>
          <a:p>
            <a:pPr marL="0" indent="0" algn="l">
              <a:buNone/>
            </a:pPr>
            <a:r>
              <a:rPr lang="en-US" sz="2400" b="0" i="0" u="none" strike="noStrike" baseline="0" dirty="0">
                <a:latin typeface="Times New Roman" panose="02020603050405020304" pitchFamily="18" charset="0"/>
                <a:cs typeface="Times New Roman" panose="02020603050405020304" pitchFamily="18" charset="0"/>
              </a:rPr>
              <a:t>With </a:t>
            </a:r>
            <a:r>
              <a:rPr lang="en-US" sz="2400" b="0" i="0" u="none" strike="noStrike" baseline="0" dirty="0" err="1">
                <a:latin typeface="Times New Roman" panose="02020603050405020304" pitchFamily="18" charset="0"/>
                <a:cs typeface="Times New Roman" panose="02020603050405020304" pitchFamily="18" charset="0"/>
              </a:rPr>
              <a:t>eXtreme</a:t>
            </a:r>
            <a:r>
              <a:rPr lang="en-US" sz="2400" b="0" i="0" u="none" strike="noStrike" baseline="0" dirty="0">
                <a:latin typeface="Times New Roman" panose="02020603050405020304" pitchFamily="18" charset="0"/>
                <a:cs typeface="Times New Roman" panose="02020603050405020304" pitchFamily="18" charset="0"/>
              </a:rPr>
              <a:t> Programming, all phases of the life cycle converge into a series of activities based on the basic processes of coding, testing, listening, and designing.</a:t>
            </a:r>
          </a:p>
        </p:txBody>
      </p:sp>
    </p:spTree>
    <p:extLst>
      <p:ext uri="{BB962C8B-B14F-4D97-AF65-F5344CB8AC3E}">
        <p14:creationId xmlns:p14="http://schemas.microsoft.com/office/powerpoint/2010/main" val="1290076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0E1222-432E-D7D0-977C-391EEE8DE23D}"/>
              </a:ext>
            </a:extLst>
          </p:cNvPr>
          <p:cNvSpPr>
            <a:spLocks noGrp="1"/>
          </p:cNvSpPr>
          <p:nvPr>
            <p:ph idx="1"/>
          </p:nvPr>
        </p:nvSpPr>
        <p:spPr>
          <a:xfrm>
            <a:off x="838200" y="277091"/>
            <a:ext cx="10515600" cy="5899872"/>
          </a:xfrm>
        </p:spPr>
        <p:txBody>
          <a:bodyPr>
            <a:normAutofit/>
          </a:bodyPr>
          <a:lstStyle/>
          <a:p>
            <a:pPr marL="0" indent="0" algn="l">
              <a:buNone/>
            </a:pPr>
            <a:r>
              <a:rPr lang="en-US" sz="2600" b="0" i="0" u="none" strike="noStrike" baseline="0" dirty="0">
                <a:latin typeface="NewBaskervilleITCPro-Roman"/>
              </a:rPr>
              <a:t>Under this approach, coding and testing are intimately related parts of the same process.</a:t>
            </a:r>
            <a:endParaRPr lang="en-US" sz="2600" b="0" i="0" u="none" strike="noStrike" baseline="0" dirty="0">
              <a:solidFill>
                <a:srgbClr val="000000"/>
              </a:solidFill>
              <a:latin typeface="NewBaskervilleITCPro-Roman"/>
            </a:endParaRPr>
          </a:p>
          <a:p>
            <a:pPr marL="0" indent="0" algn="l">
              <a:buNone/>
            </a:pPr>
            <a:r>
              <a:rPr lang="en-US" sz="2600" b="0" i="0" u="none" strike="noStrike" baseline="0" dirty="0">
                <a:latin typeface="NewBaskervilleITCPro-Roman"/>
              </a:rPr>
              <a:t>NB:</a:t>
            </a:r>
          </a:p>
          <a:p>
            <a:pPr marL="0" indent="0" algn="l">
              <a:buNone/>
            </a:pPr>
            <a:r>
              <a:rPr lang="en-US" sz="2600" b="0" i="0" u="none" strike="noStrike" baseline="0" dirty="0">
                <a:latin typeface="NewBaskervilleITCPro-Roman"/>
              </a:rPr>
              <a:t>The programmers who write the code also develop the tests. The emphasis</a:t>
            </a:r>
          </a:p>
          <a:p>
            <a:pPr algn="l"/>
            <a:r>
              <a:rPr lang="en-US" sz="2600" b="0" i="0" u="none" strike="noStrike" baseline="0" dirty="0">
                <a:latin typeface="NewBaskervilleITCPro-Roman"/>
              </a:rPr>
              <a:t>is on testing those things that can break or go wrong, not on testing everything.</a:t>
            </a:r>
          </a:p>
          <a:p>
            <a:pPr algn="l"/>
            <a:r>
              <a:rPr lang="en-US" sz="2600" b="0" i="0" u="none" strike="noStrike" baseline="0" dirty="0">
                <a:latin typeface="NewBaskervilleITCPro-Roman"/>
              </a:rPr>
              <a:t>Code is tested as soon as after it is written. The overall philosophy behind </a:t>
            </a:r>
            <a:r>
              <a:rPr lang="en-US" sz="2600" b="0" i="0" u="none" strike="noStrike" baseline="0" dirty="0" err="1">
                <a:latin typeface="NewBaskervilleITCPro-Roman"/>
              </a:rPr>
              <a:t>eXtreme</a:t>
            </a:r>
            <a:r>
              <a:rPr lang="en-US" sz="2600" b="0" i="0" u="none" strike="noStrike" baseline="0" dirty="0">
                <a:latin typeface="NewBaskervilleITCPro-Roman"/>
              </a:rPr>
              <a:t> Programming is that the code will be integrated into the system  it is being developed for and tested within a few hours after it has been written. </a:t>
            </a:r>
          </a:p>
          <a:p>
            <a:pPr algn="l"/>
            <a:r>
              <a:rPr lang="en-US" sz="2600" b="0" i="0" u="none" strike="noStrike" baseline="0" dirty="0">
                <a:latin typeface="NewBaskervilleITCPro-Roman"/>
              </a:rPr>
              <a:t>If all the tests run successfully, then development proceeds. If not, the code is reworked until the tests are successful.</a:t>
            </a:r>
            <a:endParaRPr lang="en-US" sz="2600" dirty="0"/>
          </a:p>
          <a:p>
            <a:pPr marL="0" indent="0">
              <a:buNone/>
            </a:pPr>
            <a:endParaRPr lang="en-US" dirty="0"/>
          </a:p>
        </p:txBody>
      </p:sp>
    </p:spTree>
    <p:extLst>
      <p:ext uri="{BB962C8B-B14F-4D97-AF65-F5344CB8AC3E}">
        <p14:creationId xmlns:p14="http://schemas.microsoft.com/office/powerpoint/2010/main" val="29537438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27277-E521-4FC6-B570-2DBFC26C0F51}"/>
              </a:ext>
            </a:extLst>
          </p:cNvPr>
          <p:cNvSpPr>
            <a:spLocks noGrp="1"/>
          </p:cNvSpPr>
          <p:nvPr>
            <p:ph type="title"/>
          </p:nvPr>
        </p:nvSpPr>
        <p:spPr/>
        <p:txBody>
          <a:bodyPr/>
          <a:lstStyle/>
          <a:p>
            <a:r>
              <a:rPr lang="en-US" dirty="0"/>
              <a:t>Extreme Programming: XP</a:t>
            </a:r>
          </a:p>
        </p:txBody>
      </p:sp>
      <p:pic>
        <p:nvPicPr>
          <p:cNvPr id="5" name="Content Placeholder 4">
            <a:extLst>
              <a:ext uri="{FF2B5EF4-FFF2-40B4-BE49-F238E27FC236}">
                <a16:creationId xmlns:a16="http://schemas.microsoft.com/office/drawing/2014/main" id="{D7468F53-B35E-48B3-940B-F9AEF7E4CA57}"/>
              </a:ext>
            </a:extLst>
          </p:cNvPr>
          <p:cNvPicPr>
            <a:picLocks noGrp="1" noChangeAspect="1"/>
          </p:cNvPicPr>
          <p:nvPr>
            <p:ph idx="1"/>
          </p:nvPr>
        </p:nvPicPr>
        <p:blipFill>
          <a:blip r:embed="rId3"/>
          <a:stretch>
            <a:fillRect/>
          </a:stretch>
        </p:blipFill>
        <p:spPr>
          <a:xfrm>
            <a:off x="487680" y="1595120"/>
            <a:ext cx="10444479" cy="4744720"/>
          </a:xfrm>
        </p:spPr>
      </p:pic>
    </p:spTree>
    <p:extLst>
      <p:ext uri="{BB962C8B-B14F-4D97-AF65-F5344CB8AC3E}">
        <p14:creationId xmlns:p14="http://schemas.microsoft.com/office/powerpoint/2010/main" val="42296845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0425300-6242-4E97-827A-63106A771202}"/>
              </a:ext>
            </a:extLst>
          </p:cNvPr>
          <p:cNvPicPr>
            <a:picLocks noGrp="1" noChangeAspect="1"/>
          </p:cNvPicPr>
          <p:nvPr>
            <p:ph idx="1"/>
          </p:nvPr>
        </p:nvPicPr>
        <p:blipFill>
          <a:blip r:embed="rId3"/>
          <a:stretch>
            <a:fillRect/>
          </a:stretch>
        </p:blipFill>
        <p:spPr>
          <a:xfrm>
            <a:off x="640080" y="721360"/>
            <a:ext cx="10637520" cy="5648959"/>
          </a:xfrm>
        </p:spPr>
      </p:pic>
    </p:spTree>
    <p:extLst>
      <p:ext uri="{BB962C8B-B14F-4D97-AF65-F5344CB8AC3E}">
        <p14:creationId xmlns:p14="http://schemas.microsoft.com/office/powerpoint/2010/main" val="2336416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41EEFF-884C-4352-9943-84E89E83F340}"/>
              </a:ext>
            </a:extLst>
          </p:cNvPr>
          <p:cNvPicPr>
            <a:picLocks noGrp="1" noChangeAspect="1"/>
          </p:cNvPicPr>
          <p:nvPr>
            <p:ph idx="1"/>
          </p:nvPr>
        </p:nvPicPr>
        <p:blipFill>
          <a:blip r:embed="rId2"/>
          <a:stretch>
            <a:fillRect/>
          </a:stretch>
        </p:blipFill>
        <p:spPr>
          <a:xfrm>
            <a:off x="568960" y="558800"/>
            <a:ext cx="10149839" cy="5476239"/>
          </a:xfrm>
        </p:spPr>
      </p:pic>
    </p:spTree>
    <p:extLst>
      <p:ext uri="{BB962C8B-B14F-4D97-AF65-F5344CB8AC3E}">
        <p14:creationId xmlns:p14="http://schemas.microsoft.com/office/powerpoint/2010/main" val="326027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CA40A93-42B7-41E5-AECB-49C2E5DA9EBE}"/>
              </a:ext>
            </a:extLst>
          </p:cNvPr>
          <p:cNvPicPr>
            <a:picLocks noGrp="1" noChangeAspect="1"/>
          </p:cNvPicPr>
          <p:nvPr>
            <p:ph idx="1"/>
          </p:nvPr>
        </p:nvPicPr>
        <p:blipFill>
          <a:blip r:embed="rId3"/>
          <a:stretch>
            <a:fillRect/>
          </a:stretch>
        </p:blipFill>
        <p:spPr>
          <a:xfrm>
            <a:off x="8351" y="0"/>
            <a:ext cx="9743440" cy="5384799"/>
          </a:xfrm>
        </p:spPr>
      </p:pic>
    </p:spTree>
    <p:extLst>
      <p:ext uri="{BB962C8B-B14F-4D97-AF65-F5344CB8AC3E}">
        <p14:creationId xmlns:p14="http://schemas.microsoft.com/office/powerpoint/2010/main" val="545384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2D054-74FD-4F0E-B387-72A61FD30831}"/>
              </a:ext>
            </a:extLst>
          </p:cNvPr>
          <p:cNvSpPr>
            <a:spLocks noGrp="1"/>
          </p:cNvSpPr>
          <p:nvPr>
            <p:ph type="title"/>
          </p:nvPr>
        </p:nvSpPr>
        <p:spPr>
          <a:xfrm>
            <a:off x="1327574" y="436880"/>
            <a:ext cx="8596668" cy="914400"/>
          </a:xfrm>
        </p:spPr>
        <p:txBody>
          <a:bodyPr>
            <a:normAutofit fontScale="90000"/>
          </a:bodyPr>
          <a:lstStyle/>
          <a:p>
            <a:r>
              <a:rPr lang="en-US" dirty="0"/>
              <a:t>Selecting the Appropriate Methodology</a:t>
            </a:r>
          </a:p>
        </p:txBody>
      </p:sp>
      <p:pic>
        <p:nvPicPr>
          <p:cNvPr id="5" name="Content Placeholder 4">
            <a:extLst>
              <a:ext uri="{FF2B5EF4-FFF2-40B4-BE49-F238E27FC236}">
                <a16:creationId xmlns:a16="http://schemas.microsoft.com/office/drawing/2014/main" id="{4A0E128F-C804-4E30-BB7A-B4ED9B24342A}"/>
              </a:ext>
            </a:extLst>
          </p:cNvPr>
          <p:cNvPicPr>
            <a:picLocks noGrp="1" noChangeAspect="1"/>
          </p:cNvPicPr>
          <p:nvPr>
            <p:ph idx="1"/>
          </p:nvPr>
        </p:nvPicPr>
        <p:blipFill>
          <a:blip r:embed="rId2"/>
          <a:stretch>
            <a:fillRect/>
          </a:stretch>
        </p:blipFill>
        <p:spPr>
          <a:xfrm>
            <a:off x="843280" y="1351280"/>
            <a:ext cx="9489440" cy="4490720"/>
          </a:xfrm>
        </p:spPr>
      </p:pic>
    </p:spTree>
    <p:extLst>
      <p:ext uri="{BB962C8B-B14F-4D97-AF65-F5344CB8AC3E}">
        <p14:creationId xmlns:p14="http://schemas.microsoft.com/office/powerpoint/2010/main" val="28441889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1E49173-AB3B-4892-A0BA-1D22F3812942}"/>
              </a:ext>
            </a:extLst>
          </p:cNvPr>
          <p:cNvPicPr>
            <a:picLocks noChangeAspect="1"/>
          </p:cNvPicPr>
          <p:nvPr/>
        </p:nvPicPr>
        <p:blipFill>
          <a:blip r:embed="rId3"/>
          <a:stretch>
            <a:fillRect/>
          </a:stretch>
        </p:blipFill>
        <p:spPr>
          <a:xfrm>
            <a:off x="311285" y="330740"/>
            <a:ext cx="11206263" cy="5972783"/>
          </a:xfrm>
          <a:prstGeom prst="rect">
            <a:avLst/>
          </a:prstGeom>
        </p:spPr>
      </p:pic>
    </p:spTree>
    <p:extLst>
      <p:ext uri="{BB962C8B-B14F-4D97-AF65-F5344CB8AC3E}">
        <p14:creationId xmlns:p14="http://schemas.microsoft.com/office/powerpoint/2010/main" val="35944576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D05AD1F-704D-4386-9E2E-DD0F8C3B8A06}"/>
              </a:ext>
            </a:extLst>
          </p:cNvPr>
          <p:cNvPicPr>
            <a:picLocks noGrp="1" noChangeAspect="1"/>
          </p:cNvPicPr>
          <p:nvPr>
            <p:ph idx="1"/>
          </p:nvPr>
        </p:nvPicPr>
        <p:blipFill>
          <a:blip r:embed="rId3"/>
          <a:stretch>
            <a:fillRect/>
          </a:stretch>
        </p:blipFill>
        <p:spPr>
          <a:xfrm>
            <a:off x="739302" y="700391"/>
            <a:ext cx="10924162" cy="5758775"/>
          </a:xfrm>
        </p:spPr>
      </p:pic>
    </p:spTree>
    <p:extLst>
      <p:ext uri="{BB962C8B-B14F-4D97-AF65-F5344CB8AC3E}">
        <p14:creationId xmlns:p14="http://schemas.microsoft.com/office/powerpoint/2010/main" val="33045912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F9957F0-B4E6-442F-9220-0A91E8D088D2}"/>
              </a:ext>
            </a:extLst>
          </p:cNvPr>
          <p:cNvPicPr>
            <a:picLocks noGrp="1" noChangeAspect="1"/>
          </p:cNvPicPr>
          <p:nvPr>
            <p:ph idx="1"/>
          </p:nvPr>
        </p:nvPicPr>
        <p:blipFill>
          <a:blip r:embed="rId3"/>
          <a:stretch>
            <a:fillRect/>
          </a:stretch>
        </p:blipFill>
        <p:spPr>
          <a:xfrm>
            <a:off x="700392" y="252919"/>
            <a:ext cx="11070076" cy="5836596"/>
          </a:xfrm>
        </p:spPr>
      </p:pic>
    </p:spTree>
    <p:extLst>
      <p:ext uri="{BB962C8B-B14F-4D97-AF65-F5344CB8AC3E}">
        <p14:creationId xmlns:p14="http://schemas.microsoft.com/office/powerpoint/2010/main" val="42192324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D7691-814A-48AC-ACFD-E0A39B9CF34F}"/>
              </a:ext>
            </a:extLst>
          </p:cNvPr>
          <p:cNvSpPr>
            <a:spLocks noGrp="1"/>
          </p:cNvSpPr>
          <p:nvPr>
            <p:ph type="title"/>
          </p:nvPr>
        </p:nvSpPr>
        <p:spPr>
          <a:xfrm>
            <a:off x="838200" y="316486"/>
            <a:ext cx="10515600" cy="1325563"/>
          </a:xfrm>
        </p:spPr>
        <p:txBody>
          <a:bodyPr/>
          <a:lstStyle/>
          <a:p>
            <a:pPr algn="ctr"/>
            <a:r>
              <a:rPr lang="en-US" b="1" dirty="0"/>
              <a:t>System Complexity</a:t>
            </a:r>
          </a:p>
        </p:txBody>
      </p:sp>
      <p:sp>
        <p:nvSpPr>
          <p:cNvPr id="3" name="Content Placeholder 2">
            <a:extLst>
              <a:ext uri="{FF2B5EF4-FFF2-40B4-BE49-F238E27FC236}">
                <a16:creationId xmlns:a16="http://schemas.microsoft.com/office/drawing/2014/main" id="{6EF73944-22A1-45B8-9113-0BB004818C98}"/>
              </a:ext>
            </a:extLst>
          </p:cNvPr>
          <p:cNvSpPr>
            <a:spLocks noGrp="1"/>
          </p:cNvSpPr>
          <p:nvPr>
            <p:ph idx="1"/>
          </p:nvPr>
        </p:nvSpPr>
        <p:spPr/>
        <p:txBody>
          <a:bodyPr>
            <a:normAutofit/>
          </a:bodyPr>
          <a:lstStyle/>
          <a:p>
            <a:pPr marL="0" indent="0" algn="l">
              <a:buNone/>
            </a:pPr>
            <a:r>
              <a:rPr lang="en-US" sz="4000" b="0" i="0" u="none" strike="noStrike" baseline="0" dirty="0">
                <a:latin typeface="Times New Roman" panose="02020603050405020304" pitchFamily="18" charset="0"/>
              </a:rPr>
              <a:t>Complex systems require careful and detailed analysis and design. </a:t>
            </a:r>
          </a:p>
          <a:p>
            <a:pPr marL="0" indent="0" algn="l">
              <a:buNone/>
            </a:pPr>
            <a:r>
              <a:rPr lang="en-US" sz="4000" b="0" i="0" u="none" strike="noStrike" baseline="0" dirty="0">
                <a:latin typeface="Times New Roman" panose="02020603050405020304" pitchFamily="18" charset="0"/>
              </a:rPr>
              <a:t>Throwaway prototyping-based methodologies are particularly well suited to such detailed analysis and design, but prototyping-based methodologies are not.</a:t>
            </a:r>
            <a:endParaRPr lang="en-US" sz="4000" dirty="0"/>
          </a:p>
        </p:txBody>
      </p:sp>
    </p:spTree>
    <p:extLst>
      <p:ext uri="{BB962C8B-B14F-4D97-AF65-F5344CB8AC3E}">
        <p14:creationId xmlns:p14="http://schemas.microsoft.com/office/powerpoint/2010/main" val="3140119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E701A-F5C1-4B8F-9479-CF0F7E60E056}"/>
              </a:ext>
            </a:extLst>
          </p:cNvPr>
          <p:cNvSpPr>
            <a:spLocks noGrp="1"/>
          </p:cNvSpPr>
          <p:nvPr>
            <p:ph type="title"/>
          </p:nvPr>
        </p:nvSpPr>
        <p:spPr/>
        <p:txBody>
          <a:bodyPr>
            <a:normAutofit/>
          </a:bodyPr>
          <a:lstStyle/>
          <a:p>
            <a:pPr algn="ctr"/>
            <a:r>
              <a:rPr lang="en-US" sz="4000" b="1" i="0" u="none" strike="noStrike" baseline="0" dirty="0">
                <a:latin typeface="Arial" panose="020B0604020202020204" pitchFamily="34" charset="0"/>
              </a:rPr>
              <a:t>System Reliability</a:t>
            </a:r>
            <a:endParaRPr lang="en-US" sz="4000" dirty="0"/>
          </a:p>
        </p:txBody>
      </p:sp>
      <p:sp>
        <p:nvSpPr>
          <p:cNvPr id="3" name="Content Placeholder 2">
            <a:extLst>
              <a:ext uri="{FF2B5EF4-FFF2-40B4-BE49-F238E27FC236}">
                <a16:creationId xmlns:a16="http://schemas.microsoft.com/office/drawing/2014/main" id="{D401B28C-3DB1-496B-8590-F6771BBD2447}"/>
              </a:ext>
            </a:extLst>
          </p:cNvPr>
          <p:cNvSpPr>
            <a:spLocks noGrp="1"/>
          </p:cNvSpPr>
          <p:nvPr>
            <p:ph idx="1"/>
          </p:nvPr>
        </p:nvSpPr>
        <p:spPr>
          <a:xfrm>
            <a:off x="526915" y="1533795"/>
            <a:ext cx="10515600" cy="4351338"/>
          </a:xfrm>
        </p:spPr>
        <p:txBody>
          <a:bodyPr>
            <a:noAutofit/>
          </a:bodyPr>
          <a:lstStyle/>
          <a:p>
            <a:pPr marL="0" indent="0" algn="l">
              <a:buNone/>
            </a:pPr>
            <a:r>
              <a:rPr lang="en-US" b="0" i="0" u="none" strike="noStrike" baseline="0" dirty="0">
                <a:latin typeface="Times New Roman" panose="02020603050405020304" pitchFamily="18" charset="0"/>
              </a:rPr>
              <a:t>System reliability is usually an important factor in system development.</a:t>
            </a:r>
          </a:p>
          <a:p>
            <a:pPr marL="0" indent="0" algn="l">
              <a:buNone/>
            </a:pPr>
            <a:r>
              <a:rPr lang="en-US" b="0" i="0" u="none" strike="noStrike" baseline="0" dirty="0">
                <a:latin typeface="Times New Roman" panose="02020603050405020304" pitchFamily="18" charset="0"/>
              </a:rPr>
              <a:t>For some applications reliability is truly critical(e.g., medical equipment, missile control systems), while not important for others (e.g., games, Internet video).</a:t>
            </a:r>
          </a:p>
          <a:p>
            <a:pPr marL="0" indent="0" algn="l">
              <a:buNone/>
            </a:pPr>
            <a:r>
              <a:rPr lang="en-US" b="0" i="0" u="none" strike="noStrike" baseline="0" dirty="0">
                <a:latin typeface="Times New Roman" panose="02020603050405020304" pitchFamily="18" charset="0"/>
              </a:rPr>
              <a:t> Throwaway prototyping-based methodologies are most appropriate when system reliability is a high priority, because they combine detailed analysis and design phases with the ability for the project team to test many different approaches through design prototypes before completing the design</a:t>
            </a:r>
            <a:r>
              <a:rPr lang="en-US" sz="3200" b="0" i="0" u="none" strike="noStrike" baseline="0" dirty="0">
                <a:latin typeface="Times New Roman" panose="02020603050405020304" pitchFamily="18" charset="0"/>
              </a:rPr>
              <a:t>.</a:t>
            </a:r>
            <a:endParaRPr lang="en-US" sz="3200" dirty="0"/>
          </a:p>
        </p:txBody>
      </p:sp>
    </p:spTree>
    <p:extLst>
      <p:ext uri="{BB962C8B-B14F-4D97-AF65-F5344CB8AC3E}">
        <p14:creationId xmlns:p14="http://schemas.microsoft.com/office/powerpoint/2010/main" val="25533864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2D674-A66B-4198-B367-12F55B2E993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FBA29ED-1506-4B99-9258-F0EF628F77CB}"/>
              </a:ext>
            </a:extLst>
          </p:cNvPr>
          <p:cNvSpPr>
            <a:spLocks noGrp="1"/>
          </p:cNvSpPr>
          <p:nvPr>
            <p:ph idx="1"/>
          </p:nvPr>
        </p:nvSpPr>
        <p:spPr/>
        <p:txBody>
          <a:bodyPr>
            <a:normAutofit/>
          </a:bodyPr>
          <a:lstStyle/>
          <a:p>
            <a:pPr algn="l"/>
            <a:r>
              <a:rPr lang="en-US" i="0" u="none" strike="noStrike" baseline="0" dirty="0">
                <a:latin typeface="Times New Roman" panose="02020603050405020304" pitchFamily="18" charset="0"/>
              </a:rPr>
              <a:t>Prototyping-based methodologies are generally not a good choice when reliability is critical because they lack the careful analysis and design phases that are essential for dependable systems.</a:t>
            </a:r>
            <a:endParaRPr lang="en-US" dirty="0"/>
          </a:p>
        </p:txBody>
      </p:sp>
    </p:spTree>
    <p:extLst>
      <p:ext uri="{BB962C8B-B14F-4D97-AF65-F5344CB8AC3E}">
        <p14:creationId xmlns:p14="http://schemas.microsoft.com/office/powerpoint/2010/main" val="22205264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FE715-B3C9-40F3-9FC2-8EB96D1E3380}"/>
              </a:ext>
            </a:extLst>
          </p:cNvPr>
          <p:cNvSpPr>
            <a:spLocks noGrp="1"/>
          </p:cNvSpPr>
          <p:nvPr>
            <p:ph type="title"/>
          </p:nvPr>
        </p:nvSpPr>
        <p:spPr/>
        <p:txBody>
          <a:bodyPr>
            <a:normAutofit/>
          </a:bodyPr>
          <a:lstStyle/>
          <a:p>
            <a:pPr algn="ctr"/>
            <a:r>
              <a:rPr lang="en-US" sz="3200" b="1" i="0" u="none" strike="noStrike" baseline="0" dirty="0">
                <a:latin typeface="Arial" panose="020B0604020202020204" pitchFamily="34" charset="0"/>
              </a:rPr>
              <a:t>Short Time Schedules</a:t>
            </a:r>
            <a:endParaRPr lang="en-US" sz="3200" dirty="0"/>
          </a:p>
        </p:txBody>
      </p:sp>
      <p:sp>
        <p:nvSpPr>
          <p:cNvPr id="3" name="Content Placeholder 2">
            <a:extLst>
              <a:ext uri="{FF2B5EF4-FFF2-40B4-BE49-F238E27FC236}">
                <a16:creationId xmlns:a16="http://schemas.microsoft.com/office/drawing/2014/main" id="{D6F133C1-E960-4DA9-85B3-550605FDABB2}"/>
              </a:ext>
            </a:extLst>
          </p:cNvPr>
          <p:cNvSpPr>
            <a:spLocks noGrp="1"/>
          </p:cNvSpPr>
          <p:nvPr>
            <p:ph idx="1"/>
          </p:nvPr>
        </p:nvSpPr>
        <p:spPr/>
        <p:txBody>
          <a:bodyPr>
            <a:normAutofit/>
          </a:bodyPr>
          <a:lstStyle/>
          <a:p>
            <a:pPr marL="0" indent="0" algn="l">
              <a:buNone/>
            </a:pPr>
            <a:r>
              <a:rPr lang="en-US" b="0" i="0" u="none" strike="noStrike" baseline="0" dirty="0">
                <a:latin typeface="Times New Roman" panose="02020603050405020304" pitchFamily="18" charset="0"/>
              </a:rPr>
              <a:t>Projects that have short time schedules are well suited for RAD-based methodologies because those methodologies are designed to increase the speed of development.</a:t>
            </a:r>
          </a:p>
          <a:p>
            <a:pPr marL="0" indent="0" algn="l">
              <a:buNone/>
            </a:pPr>
            <a:r>
              <a:rPr lang="en-US" b="0" i="0" u="none" strike="noStrike" baseline="0" dirty="0">
                <a:latin typeface="Times New Roman" panose="02020603050405020304" pitchFamily="18" charset="0"/>
              </a:rPr>
              <a:t>Prototyping and phased development-based methodologies are excellent choices when timelines are short because they best enable the project team to adjust the functionality in the system on the basis of a specific delivery date.</a:t>
            </a:r>
            <a:endParaRPr lang="en-US" dirty="0"/>
          </a:p>
        </p:txBody>
      </p:sp>
    </p:spTree>
    <p:extLst>
      <p:ext uri="{BB962C8B-B14F-4D97-AF65-F5344CB8AC3E}">
        <p14:creationId xmlns:p14="http://schemas.microsoft.com/office/powerpoint/2010/main" val="22711061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095550D-314E-4DF6-BB95-702A0EA87547}"/>
              </a:ext>
            </a:extLst>
          </p:cNvPr>
          <p:cNvPicPr>
            <a:picLocks noGrp="1" noChangeAspect="1"/>
          </p:cNvPicPr>
          <p:nvPr>
            <p:ph idx="1"/>
          </p:nvPr>
        </p:nvPicPr>
        <p:blipFill>
          <a:blip r:embed="rId3"/>
          <a:stretch>
            <a:fillRect/>
          </a:stretch>
        </p:blipFill>
        <p:spPr>
          <a:xfrm>
            <a:off x="661481" y="515566"/>
            <a:ext cx="10875523" cy="5758774"/>
          </a:xfrm>
        </p:spPr>
      </p:pic>
    </p:spTree>
    <p:extLst>
      <p:ext uri="{BB962C8B-B14F-4D97-AF65-F5344CB8AC3E}">
        <p14:creationId xmlns:p14="http://schemas.microsoft.com/office/powerpoint/2010/main" val="8039319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BABC9-3CC5-46AB-96B7-E7209DF6DCD3}"/>
              </a:ext>
            </a:extLst>
          </p:cNvPr>
          <p:cNvSpPr>
            <a:spLocks noGrp="1"/>
          </p:cNvSpPr>
          <p:nvPr>
            <p:ph type="title"/>
          </p:nvPr>
        </p:nvSpPr>
        <p:spPr/>
        <p:txBody>
          <a:bodyPr/>
          <a:lstStyle/>
          <a:p>
            <a:r>
              <a:rPr lang="en-US" dirty="0"/>
              <a:t>Skills and Roles</a:t>
            </a:r>
          </a:p>
        </p:txBody>
      </p:sp>
      <p:sp>
        <p:nvSpPr>
          <p:cNvPr id="3" name="Content Placeholder 2">
            <a:extLst>
              <a:ext uri="{FF2B5EF4-FFF2-40B4-BE49-F238E27FC236}">
                <a16:creationId xmlns:a16="http://schemas.microsoft.com/office/drawing/2014/main" id="{C9F7FD03-DD90-4FAF-B1A2-9E28F53856F3}"/>
              </a:ext>
            </a:extLst>
          </p:cNvPr>
          <p:cNvSpPr>
            <a:spLocks noGrp="1"/>
          </p:cNvSpPr>
          <p:nvPr>
            <p:ph idx="1"/>
          </p:nvPr>
        </p:nvSpPr>
        <p:spPr/>
        <p:txBody>
          <a:bodyPr>
            <a:normAutofit fontScale="92500" lnSpcReduction="10000"/>
          </a:bodyPr>
          <a:lstStyle/>
          <a:p>
            <a:pPr algn="l"/>
            <a:r>
              <a:rPr lang="en-US" sz="1800" b="1" dirty="0"/>
              <a:t>Technical Skills</a:t>
            </a:r>
            <a:r>
              <a:rPr lang="en-US" sz="3200" dirty="0"/>
              <a:t>: </a:t>
            </a:r>
            <a:r>
              <a:rPr lang="en-US" sz="1800" b="0" i="0" u="none" strike="noStrike" baseline="0" dirty="0">
                <a:latin typeface="Times New Roman" panose="02020603050405020304" pitchFamily="18" charset="0"/>
              </a:rPr>
              <a:t>Analysts must have the technical skills to understand the organization’s existing technical environment, the new system’s technology foundation, and the way in which both can be fit into an integrated technical solution. </a:t>
            </a:r>
          </a:p>
          <a:p>
            <a:pPr algn="l"/>
            <a:r>
              <a:rPr lang="en-US" sz="1800" b="1" i="0" u="none" strike="noStrike" baseline="0" dirty="0">
                <a:latin typeface="Times New Roman" panose="02020603050405020304" pitchFamily="18" charset="0"/>
              </a:rPr>
              <a:t>Business skills </a:t>
            </a:r>
            <a:r>
              <a:rPr lang="en-US" sz="1800" dirty="0">
                <a:latin typeface="Times New Roman" panose="02020603050405020304" pitchFamily="18" charset="0"/>
              </a:rPr>
              <a:t>: These are </a:t>
            </a:r>
            <a:r>
              <a:rPr lang="en-US" sz="1800" b="0" i="0" u="none" strike="noStrike" baseline="0" dirty="0">
                <a:latin typeface="Times New Roman" panose="02020603050405020304" pitchFamily="18" charset="0"/>
              </a:rPr>
              <a:t>required to understand how IT can be applied to business situations and to ensure that the IT delivers real business value.</a:t>
            </a:r>
          </a:p>
          <a:p>
            <a:pPr algn="l"/>
            <a:r>
              <a:rPr lang="en-US" sz="1800" b="1" dirty="0">
                <a:latin typeface="Times New Roman" panose="02020603050405020304" pitchFamily="18" charset="0"/>
              </a:rPr>
              <a:t>A</a:t>
            </a:r>
            <a:r>
              <a:rPr lang="en-US" sz="1800" b="1" i="0" u="none" strike="noStrike" baseline="0" dirty="0">
                <a:latin typeface="Times New Roman" panose="02020603050405020304" pitchFamily="18" charset="0"/>
              </a:rPr>
              <a:t>nalytical skills: </a:t>
            </a:r>
            <a:r>
              <a:rPr lang="en-US" sz="1800" b="0" i="0" u="none" strike="noStrike" baseline="0" dirty="0">
                <a:latin typeface="Times New Roman" panose="02020603050405020304" pitchFamily="18" charset="0"/>
              </a:rPr>
              <a:t>Analysts are continuous problem solvers at both the project and the organizational level, and they put their analytical skills to the test regularly.</a:t>
            </a:r>
          </a:p>
          <a:p>
            <a:pPr algn="l"/>
            <a:r>
              <a:rPr lang="en-US" sz="1800" b="1" dirty="0">
                <a:latin typeface="Times New Roman" panose="02020603050405020304" pitchFamily="18" charset="0"/>
              </a:rPr>
              <a:t>Interpersonal Skills</a:t>
            </a:r>
            <a:r>
              <a:rPr lang="en-US" sz="1800" dirty="0">
                <a:latin typeface="Times New Roman" panose="02020603050405020304" pitchFamily="18" charset="0"/>
              </a:rPr>
              <a:t>: </a:t>
            </a:r>
            <a:r>
              <a:rPr lang="en-US" sz="1800" b="0" i="0" u="none" strike="noStrike" baseline="0" dirty="0">
                <a:latin typeface="Times New Roman" panose="02020603050405020304" pitchFamily="18" charset="0"/>
              </a:rPr>
              <a:t>Often, analysts need to communicate effectively one-on-one with users and business managers (who often have little experience with technology) and with programmers (who often have more technical expertise than the analyst).</a:t>
            </a:r>
          </a:p>
          <a:p>
            <a:pPr algn="l"/>
            <a:r>
              <a:rPr lang="en-US" sz="1800" b="1" dirty="0">
                <a:latin typeface="Times New Roman" panose="02020603050405020304" pitchFamily="18" charset="0"/>
              </a:rPr>
              <a:t>Management: </a:t>
            </a:r>
            <a:r>
              <a:rPr lang="en-US" sz="1800" b="0" i="0" u="none" strike="noStrike" baseline="0" dirty="0">
                <a:latin typeface="Times New Roman" panose="02020603050405020304" pitchFamily="18" charset="0"/>
              </a:rPr>
              <a:t>Analyst need to manage people with whom they work and they must manage the pressure and risks associated with unclear situations.</a:t>
            </a:r>
          </a:p>
          <a:p>
            <a:pPr algn="l"/>
            <a:r>
              <a:rPr lang="en-US" sz="1800" b="1" i="0" u="none" strike="noStrike" baseline="0" dirty="0">
                <a:latin typeface="Times New Roman" panose="02020603050405020304" pitchFamily="18" charset="0"/>
              </a:rPr>
              <a:t>Ethical: </a:t>
            </a:r>
            <a:r>
              <a:rPr lang="en-US" sz="1800" b="0" i="0" u="none" strike="noStrike" baseline="0" dirty="0">
                <a:latin typeface="Times New Roman" panose="02020603050405020304" pitchFamily="18" charset="0"/>
              </a:rPr>
              <a:t>analysts must deal fairly, honestly, and ethically with other project team members, managers, and system users. Analysts deal with confidential information (</a:t>
            </a:r>
            <a:r>
              <a:rPr lang="en-US" sz="1800" b="0" i="0" u="none" strike="noStrike" baseline="0" dirty="0" err="1">
                <a:latin typeface="Times New Roman" panose="02020603050405020304" pitchFamily="18" charset="0"/>
              </a:rPr>
              <a:t>e.g.,dissent</a:t>
            </a:r>
            <a:r>
              <a:rPr lang="en-US" sz="1800" b="0" i="0" u="none" strike="noStrike" baseline="0" dirty="0">
                <a:latin typeface="Times New Roman" panose="02020603050405020304" pitchFamily="18" charset="0"/>
              </a:rPr>
              <a:t> among employees); it is important to maintain confidence and trust with all people.</a:t>
            </a:r>
            <a:endParaRPr lang="en-US" sz="1800" b="1" i="0" u="none" strike="noStrike" baseline="0" dirty="0">
              <a:latin typeface="Times New Roman" panose="02020603050405020304" pitchFamily="18" charset="0"/>
            </a:endParaRPr>
          </a:p>
          <a:p>
            <a:pPr algn="l"/>
            <a:endParaRPr lang="en-US" dirty="0"/>
          </a:p>
        </p:txBody>
      </p:sp>
    </p:spTree>
    <p:extLst>
      <p:ext uri="{BB962C8B-B14F-4D97-AF65-F5344CB8AC3E}">
        <p14:creationId xmlns:p14="http://schemas.microsoft.com/office/powerpoint/2010/main" val="49773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C407FFC-95F5-4B80-BDDF-07480C63F7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1520" y="890588"/>
            <a:ext cx="9011920" cy="5408612"/>
          </a:xfrm>
        </p:spPr>
      </p:pic>
    </p:spTree>
    <p:extLst>
      <p:ext uri="{BB962C8B-B14F-4D97-AF65-F5344CB8AC3E}">
        <p14:creationId xmlns:p14="http://schemas.microsoft.com/office/powerpoint/2010/main" val="33069762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26ABF2-33EE-4ECF-BAD2-52C5B47596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464" y="544750"/>
            <a:ext cx="10894979" cy="5632214"/>
          </a:xfrm>
        </p:spPr>
      </p:pic>
    </p:spTree>
    <p:extLst>
      <p:ext uri="{BB962C8B-B14F-4D97-AF65-F5344CB8AC3E}">
        <p14:creationId xmlns:p14="http://schemas.microsoft.com/office/powerpoint/2010/main" val="9219223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40859F-BC18-4EF0-8986-3F9F40150894}"/>
              </a:ext>
            </a:extLst>
          </p:cNvPr>
          <p:cNvPicPr>
            <a:picLocks noChangeAspect="1"/>
          </p:cNvPicPr>
          <p:nvPr/>
        </p:nvPicPr>
        <p:blipFill>
          <a:blip r:embed="rId2"/>
          <a:stretch>
            <a:fillRect/>
          </a:stretch>
        </p:blipFill>
        <p:spPr>
          <a:xfrm>
            <a:off x="690664" y="330740"/>
            <a:ext cx="10739336" cy="5603132"/>
          </a:xfrm>
          <a:prstGeom prst="rect">
            <a:avLst/>
          </a:prstGeom>
        </p:spPr>
      </p:pic>
    </p:spTree>
    <p:extLst>
      <p:ext uri="{BB962C8B-B14F-4D97-AF65-F5344CB8AC3E}">
        <p14:creationId xmlns:p14="http://schemas.microsoft.com/office/powerpoint/2010/main" val="34042452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7E0BB-48EF-4BF5-991C-D2D82A7DCCE2}"/>
              </a:ext>
            </a:extLst>
          </p:cNvPr>
          <p:cNvSpPr>
            <a:spLocks noGrp="1"/>
          </p:cNvSpPr>
          <p:nvPr>
            <p:ph type="title"/>
          </p:nvPr>
        </p:nvSpPr>
        <p:spPr/>
        <p:txBody>
          <a:bodyPr/>
          <a:lstStyle/>
          <a:p>
            <a:r>
              <a:rPr lang="en-US" sz="4400" b="0" i="0" u="none" strike="noStrike" baseline="0" dirty="0">
                <a:solidFill>
                  <a:srgbClr val="000000"/>
                </a:solidFill>
                <a:latin typeface="Calibri" panose="020F0502020204030204" pitchFamily="34" charset="0"/>
              </a:rPr>
              <a:t>Guidelines for Developing a Prototype </a:t>
            </a:r>
            <a:br>
              <a:rPr lang="en-US" sz="4400" b="0" i="0" u="none" strike="noStrike" baseline="0" dirty="0">
                <a:solidFill>
                  <a:srgbClr val="000000"/>
                </a:solidFill>
                <a:latin typeface="Calibri" panose="020F0502020204030204" pitchFamily="34" charset="0"/>
              </a:rPr>
            </a:br>
            <a:endParaRPr lang="en-US" dirty="0"/>
          </a:p>
        </p:txBody>
      </p:sp>
      <p:sp>
        <p:nvSpPr>
          <p:cNvPr id="3" name="Content Placeholder 2">
            <a:extLst>
              <a:ext uri="{FF2B5EF4-FFF2-40B4-BE49-F238E27FC236}">
                <a16:creationId xmlns:a16="http://schemas.microsoft.com/office/drawing/2014/main" id="{94384666-C2E1-480E-A912-917BDFA2ED5A}"/>
              </a:ext>
            </a:extLst>
          </p:cNvPr>
          <p:cNvSpPr>
            <a:spLocks noGrp="1"/>
          </p:cNvSpPr>
          <p:nvPr>
            <p:ph idx="1"/>
          </p:nvPr>
        </p:nvSpPr>
        <p:spPr>
          <a:xfrm>
            <a:off x="838200" y="1455974"/>
            <a:ext cx="10515600" cy="4351338"/>
          </a:xfrm>
        </p:spPr>
        <p:txBody>
          <a:bodyPr/>
          <a:lstStyle/>
          <a:p>
            <a:r>
              <a:rPr lang="en-US" b="0" i="0" u="none" strike="noStrike" baseline="0" dirty="0">
                <a:solidFill>
                  <a:srgbClr val="000000"/>
                </a:solidFill>
                <a:latin typeface="Calibri" panose="020F0502020204030204" pitchFamily="34" charset="0"/>
              </a:rPr>
              <a:t>Work in manageable modules</a:t>
            </a:r>
          </a:p>
          <a:p>
            <a:r>
              <a:rPr lang="en-US" b="0" i="0" u="none" strike="noStrike" baseline="0" dirty="0">
                <a:solidFill>
                  <a:srgbClr val="000000"/>
                </a:solidFill>
                <a:latin typeface="Calibri" panose="020F0502020204030204" pitchFamily="34" charset="0"/>
              </a:rPr>
              <a:t>Build the prototype rapidly</a:t>
            </a:r>
          </a:p>
          <a:p>
            <a:r>
              <a:rPr lang="en-US" b="0" i="0" u="none" strike="noStrike" baseline="0" dirty="0">
                <a:solidFill>
                  <a:srgbClr val="000000"/>
                </a:solidFill>
                <a:latin typeface="Calibri" panose="020F0502020204030204" pitchFamily="34" charset="0"/>
              </a:rPr>
              <a:t>Modify the prototype in successive iterations</a:t>
            </a:r>
          </a:p>
          <a:p>
            <a:r>
              <a:rPr lang="en-US" b="0" i="0" u="none" strike="noStrike" baseline="0" dirty="0">
                <a:solidFill>
                  <a:srgbClr val="000000"/>
                </a:solidFill>
                <a:latin typeface="Calibri" panose="020F0502020204030204" pitchFamily="34" charset="0"/>
              </a:rPr>
              <a:t>Stress the user interface</a:t>
            </a:r>
          </a:p>
          <a:p>
            <a:endParaRPr lang="en-US" dirty="0"/>
          </a:p>
        </p:txBody>
      </p:sp>
    </p:spTree>
    <p:extLst>
      <p:ext uri="{BB962C8B-B14F-4D97-AF65-F5344CB8AC3E}">
        <p14:creationId xmlns:p14="http://schemas.microsoft.com/office/powerpoint/2010/main" val="13463016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F71DF-4ADC-42BF-AE89-23DBA1A61EE1}"/>
              </a:ext>
            </a:extLst>
          </p:cNvPr>
          <p:cNvSpPr>
            <a:spLocks noGrp="1"/>
          </p:cNvSpPr>
          <p:nvPr>
            <p:ph type="title"/>
          </p:nvPr>
        </p:nvSpPr>
        <p:spPr/>
        <p:txBody>
          <a:bodyPr/>
          <a:lstStyle/>
          <a:p>
            <a:r>
              <a:rPr lang="en-US" sz="3200" b="0" i="0" u="none" strike="noStrike" baseline="0" dirty="0">
                <a:solidFill>
                  <a:srgbClr val="000000"/>
                </a:solidFill>
                <a:latin typeface="Calibri" panose="020F0502020204030204" pitchFamily="34" charset="0"/>
              </a:rPr>
              <a:t>Disadvantages of Prototyping</a:t>
            </a:r>
            <a:br>
              <a:rPr lang="en-US" sz="4400" b="0" i="0" u="none" strike="noStrike" baseline="0" dirty="0">
                <a:solidFill>
                  <a:srgbClr val="000000"/>
                </a:solidFill>
                <a:latin typeface="Calibri" panose="020F0502020204030204" pitchFamily="34" charset="0"/>
              </a:rPr>
            </a:br>
            <a:endParaRPr lang="en-US" dirty="0"/>
          </a:p>
        </p:txBody>
      </p:sp>
      <p:sp>
        <p:nvSpPr>
          <p:cNvPr id="3" name="Content Placeholder 2">
            <a:extLst>
              <a:ext uri="{FF2B5EF4-FFF2-40B4-BE49-F238E27FC236}">
                <a16:creationId xmlns:a16="http://schemas.microsoft.com/office/drawing/2014/main" id="{BF628B30-80BE-46C2-B555-EE8311D942A1}"/>
              </a:ext>
            </a:extLst>
          </p:cNvPr>
          <p:cNvSpPr>
            <a:spLocks noGrp="1"/>
          </p:cNvSpPr>
          <p:nvPr>
            <p:ph idx="1"/>
          </p:nvPr>
        </p:nvSpPr>
        <p:spPr>
          <a:xfrm>
            <a:off x="731195" y="1455974"/>
            <a:ext cx="10515600" cy="4351338"/>
          </a:xfrm>
        </p:spPr>
        <p:txBody>
          <a:bodyPr/>
          <a:lstStyle/>
          <a:p>
            <a:pPr marL="0" indent="0">
              <a:buNone/>
            </a:pPr>
            <a:r>
              <a:rPr lang="en-US" sz="1800" b="0" i="0" u="none" strike="noStrike" baseline="0" dirty="0">
                <a:solidFill>
                  <a:srgbClr val="000000"/>
                </a:solidFill>
                <a:latin typeface="Arial" panose="020B0604020202020204" pitchFamily="34" charset="0"/>
              </a:rPr>
              <a:t>•</a:t>
            </a:r>
            <a:r>
              <a:rPr lang="en-US" sz="2400" b="0" i="0" u="none" strike="noStrike" baseline="0" dirty="0">
                <a:solidFill>
                  <a:srgbClr val="000000"/>
                </a:solidFill>
                <a:latin typeface="Calibri" panose="020F0502020204030204" pitchFamily="34" charset="0"/>
              </a:rPr>
              <a:t>It can be difficult to manage prototyping as a project in the larger systems effort</a:t>
            </a:r>
          </a:p>
          <a:p>
            <a:pPr marL="0" indent="0">
              <a:buNone/>
            </a:pPr>
            <a:r>
              <a:rPr lang="en-US" sz="2400" b="0" i="0" u="none" strike="noStrike" baseline="0" dirty="0">
                <a:solidFill>
                  <a:srgbClr val="000000"/>
                </a:solidFill>
                <a:latin typeface="Arial" panose="020B0604020202020204" pitchFamily="34" charset="0"/>
              </a:rPr>
              <a:t>•</a:t>
            </a:r>
            <a:r>
              <a:rPr lang="en-US" sz="2400" b="0" i="0" u="none" strike="noStrike" baseline="0" dirty="0">
                <a:solidFill>
                  <a:srgbClr val="000000"/>
                </a:solidFill>
                <a:latin typeface="Calibri" panose="020F0502020204030204" pitchFamily="34" charset="0"/>
              </a:rPr>
              <a:t>Users and analysts may adopt a prototype as a completed system</a:t>
            </a:r>
          </a:p>
          <a:p>
            <a:pPr marL="0" indent="0">
              <a:buNone/>
            </a:pPr>
            <a:endParaRPr lang="en-US" sz="1800" dirty="0">
              <a:solidFill>
                <a:srgbClr val="000000"/>
              </a:solidFill>
              <a:latin typeface="Calibri" panose="020F0502020204030204" pitchFamily="34" charset="0"/>
            </a:endParaRPr>
          </a:p>
          <a:p>
            <a:r>
              <a:rPr lang="en-US" sz="3200" b="0" i="0" u="none" strike="noStrike" baseline="0" dirty="0">
                <a:solidFill>
                  <a:srgbClr val="000000"/>
                </a:solidFill>
                <a:latin typeface="Calibri" panose="020F0502020204030204" pitchFamily="34" charset="0"/>
              </a:rPr>
              <a:t>Advantages of Prototyping</a:t>
            </a:r>
          </a:p>
          <a:p>
            <a:pPr marL="0" indent="0">
              <a:buNone/>
            </a:pPr>
            <a:r>
              <a:rPr lang="en-US" sz="1800" b="0" i="0" u="none" strike="noStrike" baseline="0" dirty="0">
                <a:solidFill>
                  <a:srgbClr val="000000"/>
                </a:solidFill>
                <a:latin typeface="Arial" panose="020B0604020202020204" pitchFamily="34" charset="0"/>
              </a:rPr>
              <a:t>•</a:t>
            </a:r>
            <a:r>
              <a:rPr lang="en-US" sz="2400" b="0" i="0" u="none" strike="noStrike" baseline="0" dirty="0">
                <a:solidFill>
                  <a:srgbClr val="000000"/>
                </a:solidFill>
                <a:latin typeface="Calibri" panose="020F0502020204030204" pitchFamily="34" charset="0"/>
              </a:rPr>
              <a:t>Possibility for changing the system early in its development</a:t>
            </a:r>
          </a:p>
          <a:p>
            <a:pPr marL="0" indent="0">
              <a:buNone/>
            </a:pPr>
            <a:r>
              <a:rPr lang="en-US" sz="2400" b="0" i="0" u="none" strike="noStrike" baseline="0" dirty="0">
                <a:solidFill>
                  <a:srgbClr val="000000"/>
                </a:solidFill>
                <a:latin typeface="Arial" panose="020B0604020202020204" pitchFamily="34" charset="0"/>
              </a:rPr>
              <a:t>•</a:t>
            </a:r>
            <a:r>
              <a:rPr lang="en-US" sz="2400" b="0" i="0" u="none" strike="noStrike" baseline="0" dirty="0">
                <a:solidFill>
                  <a:srgbClr val="000000"/>
                </a:solidFill>
                <a:latin typeface="Calibri" panose="020F0502020204030204" pitchFamily="34" charset="0"/>
              </a:rPr>
              <a:t>Opportunity to stop development on a system that is not working</a:t>
            </a:r>
          </a:p>
          <a:p>
            <a:pPr marL="0" indent="0">
              <a:buNone/>
            </a:pPr>
            <a:r>
              <a:rPr lang="en-US" sz="2400" b="0" i="0" u="none" strike="noStrike" baseline="0" dirty="0">
                <a:solidFill>
                  <a:srgbClr val="000000"/>
                </a:solidFill>
                <a:latin typeface="Arial" panose="020B0604020202020204" pitchFamily="34" charset="0"/>
              </a:rPr>
              <a:t>•</a:t>
            </a:r>
            <a:r>
              <a:rPr lang="en-US" sz="2400" b="0" i="0" u="none" strike="noStrike" baseline="0" dirty="0">
                <a:solidFill>
                  <a:srgbClr val="000000"/>
                </a:solidFill>
                <a:latin typeface="Calibri" panose="020F0502020204030204" pitchFamily="34" charset="0"/>
              </a:rPr>
              <a:t>Possibility of developing a system that more closely addresses users’ needs and expectations</a:t>
            </a:r>
          </a:p>
          <a:p>
            <a:pPr marL="0" indent="0">
              <a:buNone/>
            </a:pPr>
            <a:endParaRPr lang="en-US" sz="1800" b="0" i="0" u="none" strike="noStrike" baseline="0" dirty="0">
              <a:solidFill>
                <a:srgbClr val="000000"/>
              </a:solidFill>
              <a:latin typeface="Calibri" panose="020F0502020204030204" pitchFamily="34" charset="0"/>
            </a:endParaRPr>
          </a:p>
          <a:p>
            <a:endParaRPr lang="en-US" dirty="0"/>
          </a:p>
        </p:txBody>
      </p:sp>
    </p:spTree>
    <p:extLst>
      <p:ext uri="{BB962C8B-B14F-4D97-AF65-F5344CB8AC3E}">
        <p14:creationId xmlns:p14="http://schemas.microsoft.com/office/powerpoint/2010/main" val="32566209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6EB7F-ECF8-45E6-A51A-4E3CBFB1C142}"/>
              </a:ext>
            </a:extLst>
          </p:cNvPr>
          <p:cNvSpPr>
            <a:spLocks noGrp="1"/>
          </p:cNvSpPr>
          <p:nvPr>
            <p:ph type="title"/>
          </p:nvPr>
        </p:nvSpPr>
        <p:spPr/>
        <p:txBody>
          <a:bodyPr/>
          <a:lstStyle/>
          <a:p>
            <a:r>
              <a:rPr lang="en-US" sz="3200" b="0" i="0" u="none" strike="noStrike" baseline="0" dirty="0">
                <a:solidFill>
                  <a:srgbClr val="000000"/>
                </a:solidFill>
                <a:latin typeface="Calibri" panose="020F0502020204030204" pitchFamily="34" charset="0"/>
              </a:rPr>
              <a:t>Users’ Role in Prototyping</a:t>
            </a:r>
            <a:br>
              <a:rPr lang="en-US" sz="4400" b="0" i="0" u="none" strike="noStrike" baseline="0" dirty="0">
                <a:solidFill>
                  <a:srgbClr val="000000"/>
                </a:solidFill>
                <a:latin typeface="Calibri" panose="020F0502020204030204" pitchFamily="34" charset="0"/>
              </a:rPr>
            </a:br>
            <a:endParaRPr lang="en-US" dirty="0"/>
          </a:p>
        </p:txBody>
      </p:sp>
      <p:sp>
        <p:nvSpPr>
          <p:cNvPr id="3" name="Content Placeholder 2">
            <a:extLst>
              <a:ext uri="{FF2B5EF4-FFF2-40B4-BE49-F238E27FC236}">
                <a16:creationId xmlns:a16="http://schemas.microsoft.com/office/drawing/2014/main" id="{DFEA2B7B-9A5C-4D4F-A0C6-2490575D28BF}"/>
              </a:ext>
            </a:extLst>
          </p:cNvPr>
          <p:cNvSpPr>
            <a:spLocks noGrp="1"/>
          </p:cNvSpPr>
          <p:nvPr>
            <p:ph idx="1"/>
          </p:nvPr>
        </p:nvSpPr>
        <p:spPr/>
        <p:txBody>
          <a:bodyPr/>
          <a:lstStyle/>
          <a:p>
            <a:pPr marL="0" indent="0">
              <a:buNone/>
            </a:pPr>
            <a:r>
              <a:rPr lang="en-US" b="0" i="0" u="none" strike="noStrike" baseline="0" dirty="0">
                <a:solidFill>
                  <a:srgbClr val="000000"/>
                </a:solidFill>
                <a:latin typeface="Arial" panose="020B0604020202020204" pitchFamily="34" charset="0"/>
              </a:rPr>
              <a:t>•</a:t>
            </a:r>
            <a:r>
              <a:rPr lang="en-US" b="0" i="0" u="none" strike="noStrike" baseline="0" dirty="0">
                <a:solidFill>
                  <a:srgbClr val="000000"/>
                </a:solidFill>
                <a:latin typeface="Calibri" panose="020F0502020204030204" pitchFamily="34" charset="0"/>
              </a:rPr>
              <a:t>Honest involvement</a:t>
            </a:r>
          </a:p>
          <a:p>
            <a:pPr marL="0" indent="0">
              <a:buNone/>
            </a:pPr>
            <a:r>
              <a:rPr lang="en-US" b="0" i="0" u="none" strike="noStrike" baseline="0" dirty="0">
                <a:solidFill>
                  <a:srgbClr val="000000"/>
                </a:solidFill>
                <a:latin typeface="Arial" panose="020B0604020202020204" pitchFamily="34" charset="0"/>
              </a:rPr>
              <a:t>•</a:t>
            </a:r>
            <a:r>
              <a:rPr lang="en-US" b="0" i="0" u="none" strike="noStrike" baseline="0" dirty="0">
                <a:solidFill>
                  <a:srgbClr val="000000"/>
                </a:solidFill>
                <a:latin typeface="Calibri" panose="020F0502020204030204" pitchFamily="34" charset="0"/>
              </a:rPr>
              <a:t>Experimenting with the prototype</a:t>
            </a:r>
          </a:p>
          <a:p>
            <a:pPr marL="0" indent="0">
              <a:buNone/>
            </a:pPr>
            <a:r>
              <a:rPr lang="en-US" b="0" i="0" u="none" strike="noStrike" baseline="0" dirty="0">
                <a:solidFill>
                  <a:srgbClr val="000000"/>
                </a:solidFill>
                <a:latin typeface="Arial" panose="020B0604020202020204" pitchFamily="34" charset="0"/>
              </a:rPr>
              <a:t>•</a:t>
            </a:r>
            <a:r>
              <a:rPr lang="en-US" b="0" i="0" u="none" strike="noStrike" baseline="0" dirty="0">
                <a:solidFill>
                  <a:srgbClr val="000000"/>
                </a:solidFill>
                <a:latin typeface="Calibri" panose="020F0502020204030204" pitchFamily="34" charset="0"/>
              </a:rPr>
              <a:t>Giving open reactions to the prototype</a:t>
            </a:r>
          </a:p>
          <a:p>
            <a:pPr marL="0" indent="0">
              <a:buNone/>
            </a:pPr>
            <a:r>
              <a:rPr lang="en-US" b="0" i="0" u="none" strike="noStrike" baseline="0" dirty="0">
                <a:solidFill>
                  <a:srgbClr val="000000"/>
                </a:solidFill>
                <a:latin typeface="Arial" panose="020B0604020202020204" pitchFamily="34" charset="0"/>
              </a:rPr>
              <a:t>•</a:t>
            </a:r>
            <a:r>
              <a:rPr lang="en-US" b="0" i="0" u="none" strike="noStrike" baseline="0" dirty="0">
                <a:solidFill>
                  <a:srgbClr val="000000"/>
                </a:solidFill>
                <a:latin typeface="Calibri" panose="020F0502020204030204" pitchFamily="34" charset="0"/>
              </a:rPr>
              <a:t>Suggesting additions to or deletions from the prototype</a:t>
            </a:r>
          </a:p>
          <a:p>
            <a:endParaRPr lang="en-US" dirty="0"/>
          </a:p>
        </p:txBody>
      </p:sp>
    </p:spTree>
    <p:extLst>
      <p:ext uri="{BB962C8B-B14F-4D97-AF65-F5344CB8AC3E}">
        <p14:creationId xmlns:p14="http://schemas.microsoft.com/office/powerpoint/2010/main" val="2644236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1A748-5656-4315-9A0B-B58C52C72521}"/>
              </a:ext>
            </a:extLst>
          </p:cNvPr>
          <p:cNvSpPr>
            <a:spLocks noGrp="1"/>
          </p:cNvSpPr>
          <p:nvPr>
            <p:ph type="title"/>
          </p:nvPr>
        </p:nvSpPr>
        <p:spPr/>
        <p:txBody>
          <a:bodyPr/>
          <a:lstStyle/>
          <a:p>
            <a:r>
              <a:rPr lang="en-US" sz="4400" b="0" i="0" u="none" strike="noStrike" baseline="0" dirty="0">
                <a:solidFill>
                  <a:srgbClr val="000000"/>
                </a:solidFill>
                <a:latin typeface="Calibri" panose="020F0502020204030204" pitchFamily="34" charset="0"/>
              </a:rPr>
              <a:t>RAD (Rapid Application Development</a:t>
            </a:r>
            <a:endParaRPr lang="en-US" dirty="0"/>
          </a:p>
        </p:txBody>
      </p:sp>
      <p:sp>
        <p:nvSpPr>
          <p:cNvPr id="3" name="Content Placeholder 2">
            <a:extLst>
              <a:ext uri="{FF2B5EF4-FFF2-40B4-BE49-F238E27FC236}">
                <a16:creationId xmlns:a16="http://schemas.microsoft.com/office/drawing/2014/main" id="{FDEB213A-2F0F-4ECC-84DF-E93383DAFF5D}"/>
              </a:ext>
            </a:extLst>
          </p:cNvPr>
          <p:cNvSpPr>
            <a:spLocks noGrp="1"/>
          </p:cNvSpPr>
          <p:nvPr>
            <p:ph idx="1"/>
          </p:nvPr>
        </p:nvSpPr>
        <p:spPr>
          <a:xfrm>
            <a:off x="945204" y="1475429"/>
            <a:ext cx="10515600" cy="5017446"/>
          </a:xfrm>
        </p:spPr>
        <p:txBody>
          <a:bodyPr>
            <a:normAutofit/>
          </a:bodyPr>
          <a:lstStyle/>
          <a:p>
            <a:pPr marL="0" indent="0">
              <a:buNone/>
            </a:pPr>
            <a:r>
              <a:rPr lang="en-US" sz="2400" b="0" i="0" u="none" strike="noStrike" baseline="0" dirty="0">
                <a:solidFill>
                  <a:srgbClr val="000000"/>
                </a:solidFill>
                <a:latin typeface="Calibri" panose="020F0502020204030204" pitchFamily="34" charset="0"/>
              </a:rPr>
              <a:t>An object-oriented approach to systems development that includes a method of development as well as software tools.</a:t>
            </a:r>
          </a:p>
          <a:p>
            <a:pPr marL="0" indent="0">
              <a:buNone/>
            </a:pPr>
            <a:r>
              <a:rPr lang="en-US" b="0" i="0" u="none" strike="noStrike" baseline="0" dirty="0">
                <a:solidFill>
                  <a:srgbClr val="000000"/>
                </a:solidFill>
                <a:latin typeface="Calibri" panose="020F0502020204030204" pitchFamily="34" charset="0"/>
              </a:rPr>
              <a:t>RAD Phases</a:t>
            </a:r>
          </a:p>
          <a:p>
            <a:pPr>
              <a:buFont typeface="Wingdings" panose="05000000000000000000" pitchFamily="2" charset="2"/>
              <a:buChar char="q"/>
            </a:pPr>
            <a:r>
              <a:rPr lang="en-US" sz="1800" b="0" i="0" u="none" strike="noStrike" baseline="0" dirty="0">
                <a:solidFill>
                  <a:srgbClr val="000000"/>
                </a:solidFill>
                <a:latin typeface="Arial" panose="020B0604020202020204" pitchFamily="34" charset="0"/>
              </a:rPr>
              <a:t>	</a:t>
            </a:r>
            <a:r>
              <a:rPr lang="en-US" sz="2400" b="0" i="0" u="none" strike="noStrike" baseline="0" dirty="0">
                <a:solidFill>
                  <a:srgbClr val="000000"/>
                </a:solidFill>
                <a:latin typeface="Calibri" panose="020F0502020204030204" pitchFamily="34" charset="0"/>
              </a:rPr>
              <a:t>Requirements planning</a:t>
            </a:r>
          </a:p>
          <a:p>
            <a:pPr>
              <a:buFont typeface="Wingdings" panose="05000000000000000000" pitchFamily="2" charset="2"/>
              <a:buChar char="q"/>
            </a:pPr>
            <a:r>
              <a:rPr lang="en-US" sz="2400" b="0" i="0" u="none" strike="noStrike" baseline="0" dirty="0">
                <a:solidFill>
                  <a:srgbClr val="000000"/>
                </a:solidFill>
                <a:latin typeface="Arial" panose="020B0604020202020204" pitchFamily="34" charset="0"/>
              </a:rPr>
              <a:t>	</a:t>
            </a:r>
            <a:r>
              <a:rPr lang="en-US" sz="2400" b="0" i="0" u="none" strike="noStrike" baseline="0" dirty="0">
                <a:solidFill>
                  <a:srgbClr val="000000"/>
                </a:solidFill>
                <a:latin typeface="Calibri" panose="020F0502020204030204" pitchFamily="34" charset="0"/>
              </a:rPr>
              <a:t>RAD design workshop</a:t>
            </a:r>
          </a:p>
          <a:p>
            <a:pPr>
              <a:buFont typeface="Wingdings" panose="05000000000000000000" pitchFamily="2" charset="2"/>
              <a:buChar char="q"/>
            </a:pPr>
            <a:r>
              <a:rPr lang="en-US" sz="2400" b="0" i="0" u="none" strike="noStrike" baseline="0" dirty="0">
                <a:solidFill>
                  <a:srgbClr val="000000"/>
                </a:solidFill>
                <a:latin typeface="Arial" panose="020B0604020202020204" pitchFamily="34" charset="0"/>
              </a:rPr>
              <a:t>	</a:t>
            </a:r>
            <a:r>
              <a:rPr lang="en-US" sz="2400" b="0" i="0" u="none" strike="noStrike" baseline="0" dirty="0">
                <a:solidFill>
                  <a:srgbClr val="000000"/>
                </a:solidFill>
                <a:latin typeface="Calibri" panose="020F0502020204030204" pitchFamily="34" charset="0"/>
              </a:rPr>
              <a:t>Implementation</a:t>
            </a:r>
          </a:p>
          <a:p>
            <a:pPr marL="0" indent="0">
              <a:buNone/>
            </a:pPr>
            <a:r>
              <a:rPr lang="en-US" b="0" i="0" u="none" strike="noStrike" baseline="0" dirty="0">
                <a:solidFill>
                  <a:srgbClr val="000000"/>
                </a:solidFill>
                <a:latin typeface="Calibri" panose="020F0502020204030204" pitchFamily="34" charset="0"/>
              </a:rPr>
              <a:t>Software Tools for RAD</a:t>
            </a:r>
          </a:p>
          <a:p>
            <a:pPr lvl="1">
              <a:buFont typeface="Wingdings" panose="05000000000000000000" pitchFamily="2" charset="2"/>
              <a:buChar char="q"/>
            </a:pPr>
            <a:r>
              <a:rPr lang="en-US" sz="2000" b="0" i="0" u="none" strike="noStrike" baseline="0" dirty="0">
                <a:solidFill>
                  <a:srgbClr val="000000"/>
                </a:solidFill>
                <a:latin typeface="Calibri" panose="020F0502020204030204" pitchFamily="34" charset="0"/>
              </a:rPr>
              <a:t>Microsoft Access, Microsoft Visual Basic, Visual C++, and Microsoft .NET</a:t>
            </a:r>
          </a:p>
          <a:p>
            <a:pPr lvl="1">
              <a:buFont typeface="Wingdings" panose="05000000000000000000" pitchFamily="2" charset="2"/>
              <a:buChar char="q"/>
            </a:pPr>
            <a:r>
              <a:rPr lang="en-US" sz="2000" b="0" i="0" u="none" strike="noStrike" baseline="0" dirty="0">
                <a:solidFill>
                  <a:srgbClr val="000000"/>
                </a:solidFill>
                <a:latin typeface="Calibri" panose="020F0502020204030204" pitchFamily="34" charset="0"/>
              </a:rPr>
              <a:t>Differ from one another in their:</a:t>
            </a:r>
          </a:p>
          <a:p>
            <a:pPr lvl="1">
              <a:buFont typeface="Wingdings" panose="05000000000000000000" pitchFamily="2" charset="2"/>
              <a:buChar char="q"/>
            </a:pPr>
            <a:r>
              <a:rPr lang="en-US" sz="2000" b="0" i="0" u="none" strike="noStrike" baseline="0" dirty="0">
                <a:solidFill>
                  <a:srgbClr val="000000"/>
                </a:solidFill>
                <a:latin typeface="Calibri" panose="020F0502020204030204" pitchFamily="34" charset="0"/>
              </a:rPr>
              <a:t>Capabilities to support client/server applications</a:t>
            </a:r>
          </a:p>
          <a:p>
            <a:pPr lvl="1">
              <a:buFont typeface="Wingdings" panose="05000000000000000000" pitchFamily="2" charset="2"/>
              <a:buChar char="q"/>
            </a:pPr>
            <a:r>
              <a:rPr lang="en-US" sz="2000" b="0" i="0" u="none" strike="noStrike" baseline="0" dirty="0">
                <a:solidFill>
                  <a:srgbClr val="000000"/>
                </a:solidFill>
                <a:latin typeface="Calibri" panose="020F0502020204030204" pitchFamily="34" charset="0"/>
              </a:rPr>
              <a:t>Ease of use and the amount of programming skills that is required</a:t>
            </a:r>
          </a:p>
          <a:p>
            <a:pPr marL="0" indent="0">
              <a:buNone/>
            </a:pPr>
            <a:endParaRPr lang="en-US" sz="2400" b="0" i="0" u="none" strike="noStrike" baseline="0" dirty="0">
              <a:solidFill>
                <a:srgbClr val="000000"/>
              </a:solidFill>
              <a:latin typeface="Calibri" panose="020F0502020204030204" pitchFamily="34" charset="0"/>
            </a:endParaRPr>
          </a:p>
          <a:p>
            <a:pPr marL="0" indent="0">
              <a:buNone/>
            </a:pPr>
            <a:endParaRPr lang="en-US" sz="2400" b="0" i="0" u="none" strike="noStrike" baseline="0" dirty="0">
              <a:solidFill>
                <a:srgbClr val="000000"/>
              </a:solidFill>
              <a:latin typeface="Calibri" panose="020F0502020204030204" pitchFamily="34" charset="0"/>
            </a:endParaRPr>
          </a:p>
          <a:p>
            <a:endParaRPr lang="en-US" dirty="0"/>
          </a:p>
        </p:txBody>
      </p:sp>
    </p:spTree>
    <p:extLst>
      <p:ext uri="{BB962C8B-B14F-4D97-AF65-F5344CB8AC3E}">
        <p14:creationId xmlns:p14="http://schemas.microsoft.com/office/powerpoint/2010/main" val="101895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1102ED6-4C13-47D7-AEB4-E7A9AF9110D9}"/>
              </a:ext>
            </a:extLst>
          </p:cNvPr>
          <p:cNvPicPr>
            <a:picLocks noGrp="1" noChangeAspect="1"/>
          </p:cNvPicPr>
          <p:nvPr>
            <p:ph idx="1"/>
          </p:nvPr>
        </p:nvPicPr>
        <p:blipFill>
          <a:blip r:embed="rId2"/>
          <a:stretch>
            <a:fillRect/>
          </a:stretch>
        </p:blipFill>
        <p:spPr>
          <a:xfrm>
            <a:off x="640080" y="355601"/>
            <a:ext cx="9956800" cy="5730240"/>
          </a:xfrm>
        </p:spPr>
      </p:pic>
    </p:spTree>
    <p:extLst>
      <p:ext uri="{BB962C8B-B14F-4D97-AF65-F5344CB8AC3E}">
        <p14:creationId xmlns:p14="http://schemas.microsoft.com/office/powerpoint/2010/main" val="1360038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AB1F8-85E4-491D-81F6-73430080A13E}"/>
              </a:ext>
            </a:extLst>
          </p:cNvPr>
          <p:cNvSpPr>
            <a:spLocks noGrp="1"/>
          </p:cNvSpPr>
          <p:nvPr>
            <p:ph type="title"/>
          </p:nvPr>
        </p:nvSpPr>
        <p:spPr>
          <a:xfrm>
            <a:off x="677334" y="609600"/>
            <a:ext cx="8596668" cy="843280"/>
          </a:xfrm>
        </p:spPr>
        <p:txBody>
          <a:bodyPr/>
          <a:lstStyle/>
          <a:p>
            <a:r>
              <a:rPr lang="en-US" dirty="0"/>
              <a:t>Methodology Categories</a:t>
            </a:r>
          </a:p>
        </p:txBody>
      </p:sp>
      <p:sp>
        <p:nvSpPr>
          <p:cNvPr id="3" name="Content Placeholder 2">
            <a:extLst>
              <a:ext uri="{FF2B5EF4-FFF2-40B4-BE49-F238E27FC236}">
                <a16:creationId xmlns:a16="http://schemas.microsoft.com/office/drawing/2014/main" id="{4B65171F-6C52-4C16-983C-53DD04C6C631}"/>
              </a:ext>
            </a:extLst>
          </p:cNvPr>
          <p:cNvSpPr>
            <a:spLocks noGrp="1"/>
          </p:cNvSpPr>
          <p:nvPr>
            <p:ph idx="1"/>
          </p:nvPr>
        </p:nvSpPr>
        <p:spPr>
          <a:xfrm>
            <a:off x="677334" y="1452881"/>
            <a:ext cx="8596668" cy="4588482"/>
          </a:xfrm>
        </p:spPr>
        <p:txBody>
          <a:bodyPr>
            <a:normAutofit/>
          </a:bodyPr>
          <a:lstStyle/>
          <a:p>
            <a:pPr marL="0" indent="0" algn="l">
              <a:buNone/>
            </a:pPr>
            <a:r>
              <a:rPr lang="en-US" sz="2000" b="0" i="0" u="none" strike="noStrike" baseline="0" dirty="0">
                <a:latin typeface="Times New Roman" panose="02020603050405020304" pitchFamily="18" charset="0"/>
              </a:rPr>
              <a:t>Another important factor in categorizing methodologies is the sequencing of the SDLC phases and the amount of time and effort devoted to each.</a:t>
            </a:r>
          </a:p>
          <a:p>
            <a:pPr marL="0" indent="0" algn="l">
              <a:buNone/>
            </a:pPr>
            <a:r>
              <a:rPr lang="en-US" sz="2000" dirty="0">
                <a:latin typeface="Times New Roman" panose="02020603050405020304" pitchFamily="18" charset="0"/>
              </a:rPr>
              <a:t>The </a:t>
            </a:r>
            <a:r>
              <a:rPr lang="en-US" sz="2000" b="0" i="0" u="none" strike="noStrike" baseline="0" dirty="0">
                <a:latin typeface="Times New Roman" panose="02020603050405020304" pitchFamily="18" charset="0"/>
              </a:rPr>
              <a:t> three major categories of systems development methodologies that have evolved over time: </a:t>
            </a:r>
          </a:p>
          <a:p>
            <a:pPr algn="l"/>
            <a:r>
              <a:rPr lang="en-US" sz="2000" b="0" i="0" u="none" strike="noStrike" baseline="0" dirty="0">
                <a:latin typeface="Times New Roman" panose="02020603050405020304" pitchFamily="18" charset="0"/>
              </a:rPr>
              <a:t>Structured Design, </a:t>
            </a:r>
          </a:p>
          <a:p>
            <a:pPr algn="l"/>
            <a:r>
              <a:rPr lang="en-US" sz="2000" b="0" i="0" u="none" strike="noStrike" baseline="0" dirty="0">
                <a:latin typeface="Times New Roman" panose="02020603050405020304" pitchFamily="18" charset="0"/>
              </a:rPr>
              <a:t>Rapid Application Development (RAD)</a:t>
            </a:r>
          </a:p>
          <a:p>
            <a:pPr algn="l"/>
            <a:r>
              <a:rPr lang="en-US" sz="2000" b="0" i="0" u="none" strike="noStrike" baseline="0" dirty="0">
                <a:latin typeface="Times New Roman" panose="02020603050405020304" pitchFamily="18" charset="0"/>
              </a:rPr>
              <a:t>Agile Development. </a:t>
            </a:r>
          </a:p>
          <a:p>
            <a:pPr algn="l"/>
            <a:r>
              <a:rPr lang="en-US" sz="2000" b="0" i="0" u="none" strike="noStrike" baseline="0" dirty="0">
                <a:latin typeface="Times New Roman" panose="02020603050405020304" pitchFamily="18" charset="0"/>
              </a:rPr>
              <a:t>Each category represents a collection of methodologies that attempts to improve on previous practice, and varies in terms of the progression through the SDLC phases and the emphasis  placed on each phase</a:t>
            </a:r>
            <a:r>
              <a:rPr lang="en-US" sz="1800" b="0" i="0" u="none" strike="noStrike" baseline="0" dirty="0">
                <a:latin typeface="Times New Roman" panose="02020603050405020304" pitchFamily="18" charset="0"/>
              </a:rPr>
              <a:t>.</a:t>
            </a:r>
          </a:p>
        </p:txBody>
      </p:sp>
    </p:spTree>
    <p:extLst>
      <p:ext uri="{BB962C8B-B14F-4D97-AF65-F5344CB8AC3E}">
        <p14:creationId xmlns:p14="http://schemas.microsoft.com/office/powerpoint/2010/main" val="1265949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FA674-8114-44AF-B942-6F17D792F437}"/>
              </a:ext>
            </a:extLst>
          </p:cNvPr>
          <p:cNvSpPr>
            <a:spLocks noGrp="1"/>
          </p:cNvSpPr>
          <p:nvPr>
            <p:ph type="title"/>
          </p:nvPr>
        </p:nvSpPr>
        <p:spPr>
          <a:xfrm>
            <a:off x="677334" y="609600"/>
            <a:ext cx="8596668" cy="619760"/>
          </a:xfrm>
        </p:spPr>
        <p:txBody>
          <a:bodyPr>
            <a:normAutofit fontScale="90000"/>
          </a:bodyPr>
          <a:lstStyle/>
          <a:p>
            <a:r>
              <a:rPr lang="en-US" dirty="0"/>
              <a:t>Structured Design Methodologies</a:t>
            </a:r>
          </a:p>
        </p:txBody>
      </p:sp>
      <p:pic>
        <p:nvPicPr>
          <p:cNvPr id="5" name="Content Placeholder 4">
            <a:extLst>
              <a:ext uri="{FF2B5EF4-FFF2-40B4-BE49-F238E27FC236}">
                <a16:creationId xmlns:a16="http://schemas.microsoft.com/office/drawing/2014/main" id="{AC640C45-A205-4CDE-84A0-F16B20F559E8}"/>
              </a:ext>
            </a:extLst>
          </p:cNvPr>
          <p:cNvPicPr>
            <a:picLocks noGrp="1" noChangeAspect="1"/>
          </p:cNvPicPr>
          <p:nvPr>
            <p:ph idx="1"/>
          </p:nvPr>
        </p:nvPicPr>
        <p:blipFill>
          <a:blip r:embed="rId3"/>
          <a:stretch>
            <a:fillRect/>
          </a:stretch>
        </p:blipFill>
        <p:spPr>
          <a:xfrm>
            <a:off x="518160" y="1229360"/>
            <a:ext cx="9469120" cy="5303520"/>
          </a:xfrm>
        </p:spPr>
      </p:pic>
    </p:spTree>
    <p:extLst>
      <p:ext uri="{BB962C8B-B14F-4D97-AF65-F5344CB8AC3E}">
        <p14:creationId xmlns:p14="http://schemas.microsoft.com/office/powerpoint/2010/main" val="3097291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51B4EFD-E439-4225-ACEA-DBE02041C695}"/>
              </a:ext>
            </a:extLst>
          </p:cNvPr>
          <p:cNvPicPr>
            <a:picLocks noGrp="1" noChangeAspect="1"/>
          </p:cNvPicPr>
          <p:nvPr>
            <p:ph idx="1"/>
          </p:nvPr>
        </p:nvPicPr>
        <p:blipFill>
          <a:blip r:embed="rId3"/>
          <a:stretch>
            <a:fillRect/>
          </a:stretch>
        </p:blipFill>
        <p:spPr>
          <a:xfrm>
            <a:off x="284480" y="812800"/>
            <a:ext cx="10038079" cy="4968149"/>
          </a:xfrm>
        </p:spPr>
      </p:pic>
    </p:spTree>
    <p:extLst>
      <p:ext uri="{BB962C8B-B14F-4D97-AF65-F5344CB8AC3E}">
        <p14:creationId xmlns:p14="http://schemas.microsoft.com/office/powerpoint/2010/main" val="4052253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71DC6A7-B7EC-4473-A441-55DC719793C2}"/>
              </a:ext>
            </a:extLst>
          </p:cNvPr>
          <p:cNvPicPr>
            <a:picLocks noGrp="1" noChangeAspect="1"/>
          </p:cNvPicPr>
          <p:nvPr>
            <p:ph idx="1"/>
          </p:nvPr>
        </p:nvPicPr>
        <p:blipFill>
          <a:blip r:embed="rId2"/>
          <a:stretch>
            <a:fillRect/>
          </a:stretch>
        </p:blipFill>
        <p:spPr>
          <a:xfrm>
            <a:off x="172720" y="721360"/>
            <a:ext cx="10728960" cy="5283199"/>
          </a:xfrm>
        </p:spPr>
      </p:pic>
    </p:spTree>
    <p:extLst>
      <p:ext uri="{BB962C8B-B14F-4D97-AF65-F5344CB8AC3E}">
        <p14:creationId xmlns:p14="http://schemas.microsoft.com/office/powerpoint/2010/main" val="1129499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1362</TotalTime>
  <Words>2412</Words>
  <Application>Microsoft Office PowerPoint</Application>
  <PresentationFormat>Widescreen</PresentationFormat>
  <Paragraphs>185</Paragraphs>
  <Slides>45</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Arial</vt:lpstr>
      <vt:lpstr>BemboMTPro-Semibold</vt:lpstr>
      <vt:lpstr>Calibri</vt:lpstr>
      <vt:lpstr>Calibri Light</vt:lpstr>
      <vt:lpstr>NewBaskervilleITCPro-Roman</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Methodology Categories</vt:lpstr>
      <vt:lpstr>Structured Design Methodologies</vt:lpstr>
      <vt:lpstr>PowerPoint Presentation</vt:lpstr>
      <vt:lpstr>PowerPoint Presentation</vt:lpstr>
      <vt:lpstr>PowerPoint Presentation</vt:lpstr>
      <vt:lpstr>PowerPoint Presentation</vt:lpstr>
      <vt:lpstr>PowerPoint Presentation</vt:lpstr>
      <vt:lpstr>Category 2: Rapid Application Development</vt:lpstr>
      <vt:lpstr>PowerPoint Presentation</vt:lpstr>
      <vt:lpstr>PowerPoint Presentation</vt:lpstr>
      <vt:lpstr>PowerPoint Presentation</vt:lpstr>
      <vt:lpstr>Advantages of Prototyping</vt:lpstr>
      <vt:lpstr>PowerPoint Presentation</vt:lpstr>
      <vt:lpstr>PowerPoint Presentation</vt:lpstr>
      <vt:lpstr>PowerPoint Presentation</vt:lpstr>
      <vt:lpstr>PowerPoint Presentation</vt:lpstr>
      <vt:lpstr>Category 3: Agile Development</vt:lpstr>
      <vt:lpstr>PowerPoint Presentation</vt:lpstr>
      <vt:lpstr>PowerPoint Presentation</vt:lpstr>
      <vt:lpstr>PowerPoint Presentation</vt:lpstr>
      <vt:lpstr>PowerPoint Presentation</vt:lpstr>
      <vt:lpstr>Extreme Programming: XP</vt:lpstr>
      <vt:lpstr>PowerPoint Presentation</vt:lpstr>
      <vt:lpstr>PowerPoint Presentation</vt:lpstr>
      <vt:lpstr>Selecting the Appropriate Methodology</vt:lpstr>
      <vt:lpstr>PowerPoint Presentation</vt:lpstr>
      <vt:lpstr>PowerPoint Presentation</vt:lpstr>
      <vt:lpstr>PowerPoint Presentation</vt:lpstr>
      <vt:lpstr>System Complexity</vt:lpstr>
      <vt:lpstr>System Reliability</vt:lpstr>
      <vt:lpstr>PowerPoint Presentation</vt:lpstr>
      <vt:lpstr>Short Time Schedules</vt:lpstr>
      <vt:lpstr>PowerPoint Presentation</vt:lpstr>
      <vt:lpstr>Skills and Roles</vt:lpstr>
      <vt:lpstr>PowerPoint Presentation</vt:lpstr>
      <vt:lpstr>PowerPoint Presentation</vt:lpstr>
      <vt:lpstr>Guidelines for Developing a Prototype  </vt:lpstr>
      <vt:lpstr>Disadvantages of Prototyping </vt:lpstr>
      <vt:lpstr>Users’ Role in Prototyping </vt:lpstr>
      <vt:lpstr>RAD (Rapid Application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Lorraine Nana Ama Johnson</dc:creator>
  <cp:lastModifiedBy>Lorraine Nana Ama Johnson</cp:lastModifiedBy>
  <cp:revision>9</cp:revision>
  <dcterms:created xsi:type="dcterms:W3CDTF">2021-11-24T23:57:07Z</dcterms:created>
  <dcterms:modified xsi:type="dcterms:W3CDTF">2022-12-22T08:50:07Z</dcterms:modified>
</cp:coreProperties>
</file>

<file path=docProps/thumbnail.jpeg>
</file>